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4" r:id="rId11"/>
    <p:sldId id="299" r:id="rId12"/>
    <p:sldId id="335" r:id="rId13"/>
    <p:sldId id="336" r:id="rId14"/>
    <p:sldId id="338" r:id="rId15"/>
    <p:sldId id="341" r:id="rId16"/>
    <p:sldId id="337" r:id="rId17"/>
    <p:sldId id="342" r:id="rId18"/>
    <p:sldId id="343" r:id="rId19"/>
    <p:sldId id="345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8FAB"/>
    <a:srgbClr val="5981A6"/>
    <a:srgbClr val="767171"/>
    <a:srgbClr val="143F58"/>
    <a:srgbClr val="175182"/>
    <a:srgbClr val="195FAB"/>
    <a:srgbClr val="1C7DDB"/>
    <a:srgbClr val="EEEEEE"/>
    <a:srgbClr val="B3B4B6"/>
    <a:srgbClr val="0B4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920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E33D6-D6D9-FA1C-46D0-36F96F61D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D0FDFB-91A5-05C1-DB61-2C40BC2D9D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9C2196-8B64-B0D6-A370-2730F1FE9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55C7FA-67D7-E41F-3520-1258A3C750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47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9D77F-59A0-4D3C-B1DD-82A54283B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819D04-CC64-2B57-F253-86429C2158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8E3959-55A0-B1DF-299C-BFD153A68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293D4-0119-2B91-7B71-46C34E59A8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81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B73F19-3F77-462F-ECA8-4667751A3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A329E7-467F-5CEC-5453-DAB076E4C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724306-16B8-64BD-B6E6-C0C45CCF0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C7E55-807C-C4B0-1F0D-86980737B6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83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51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70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00E33-1034-7B67-F265-C0E114188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CAD0F-8F26-92C1-039F-D7075E8B2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FE0B53-908C-7AC0-D218-943D2F5C06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1F425-0050-AEA1-2F13-A3D7F0AA26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2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440DC-7541-350A-41AD-6D5F63E8C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375BEC-48D0-9FC5-7F81-98C2664616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52F7A8-F33F-B6C9-4225-F3BB20D479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3F109-2BC9-1F34-6FA7-85105C06E4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612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73297-B78F-9B23-1F07-1E2E8C1D2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90745F-0C1D-17D3-EC73-64894183CA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10FD17-C717-8443-C91B-7DB354856E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318BA-64A7-F3F8-9EB4-68D50EB7F5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92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FB242-A6A1-7943-5900-64E707B3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B7AE04-DF9D-C823-CAF8-F94A810D66C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33BCC4-8A96-7589-2D09-E14DEED9C3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1F0D7-29F9-4FE2-B522-67F9A69DA7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732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DC28F-A8F9-DA6E-E9E3-399F1AAA1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58E8E3-A3D3-4634-9DF5-FF9CD0F867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CBB4AF-0714-69F2-34DB-82C26E5EC8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532A0B-FC0D-16FD-731B-609167CFC3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78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github.com/NelbaBarreto/applied-data-science-capstone/blob/main/3_labs-jupyter-spacex-Data%20wrangling.ipynb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hyperlink" Target="https://github.com/NelbaBarreto/applied-data-science-capstone/blob/main/5_jupyter-labs-eda-dataviz.ipynb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hyperlink" Target="https://github.com/NelbaBarreto/applied-data-science-capstone/blob/main/5_jupyter-labs-eda-dataviz.ipynb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elbaBarreto/applied-data-science-capstone/blob/main/4_jupyter-labs-eda-sql-coursera_sqllite.ipynb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hyperlink" Target="https://github.com/NelbaBarreto/applied-data-science-capstone/blob/main/6_lab_jupyter_launch_site_location.ipynb" TargetMode="Externa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elbaBarreto/applied-data-science-capstone/blob/main/7_spacex_dash_app.py" TargetMode="Externa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github.com/NelbaBarreto/applied-data-science-capstone/blob/main/8_SpaceX_Machine_Learning_Prediction_Part_5.ipynb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https://en.wikipedia.org/wiki/List_of_Falcon_9_and_Falcon_Heavy_launches" TargetMode="External"/><Relationship Id="rId4" Type="http://schemas.openxmlformats.org/officeDocument/2006/relationships/hyperlink" Target="https://api.spacexdata.com/v4/launches/past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github.com/NelbaBarreto/applied-data-science-capstone/blob/main/1_jupyter-labs-spacex-data-collection-api.ipynb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hyperlink" Target="https://github.com/NelbaBarreto/applied-data-science-capstone/blob/main/2_jupyter-labs-webscraping.ipynb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Nelba Barreto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February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63E86-D6A7-6EBF-CD23-26E35E74B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C1D65-C4BA-1A22-4EB5-C8EE5FB56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039CD5C-79BD-CB69-6609-67D5B9B3D55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A5180F76-735A-3D5C-9BFB-1CF719E4676A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947C1877-EA81-A982-3CF3-71BF5C83C0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DDC90259-C3BE-9CA7-D96B-1F2E95C882D7}"/>
              </a:ext>
            </a:extLst>
          </p:cNvPr>
          <p:cNvSpPr/>
          <p:nvPr/>
        </p:nvSpPr>
        <p:spPr>
          <a:xfrm rot="5400000">
            <a:off x="4963266" y="1857694"/>
            <a:ext cx="524848" cy="947576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https://github.com/NelbaBarreto/applied-data-science-capstone/blob/main/3_labs-jupyter-spacex-Data%20wrangling.ipynb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13" name="Google Shape;1525;p43">
            <a:extLst>
              <a:ext uri="{FF2B5EF4-FFF2-40B4-BE49-F238E27FC236}">
                <a16:creationId xmlns:a16="http://schemas.microsoft.com/office/drawing/2014/main" id="{A7162F4C-EE89-3C88-86AF-3E7892F9E7E0}"/>
              </a:ext>
            </a:extLst>
          </p:cNvPr>
          <p:cNvSpPr/>
          <p:nvPr/>
        </p:nvSpPr>
        <p:spPr>
          <a:xfrm>
            <a:off x="1329442" y="4384479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Google Shape;1538;p43">
            <a:extLst>
              <a:ext uri="{FF2B5EF4-FFF2-40B4-BE49-F238E27FC236}">
                <a16:creationId xmlns:a16="http://schemas.microsoft.com/office/drawing/2014/main" id="{9F3A302C-B8E4-44C9-76C4-4AC8D645080A}"/>
              </a:ext>
            </a:extLst>
          </p:cNvPr>
          <p:cNvSpPr/>
          <p:nvPr/>
        </p:nvSpPr>
        <p:spPr>
          <a:xfrm>
            <a:off x="1223922" y="2032357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some Exploratory Data Analysis (EDA) on the dataset</a:t>
            </a:r>
            <a:endParaRPr b="1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5" name="Google Shape;1538;p43">
            <a:extLst>
              <a:ext uri="{FF2B5EF4-FFF2-40B4-BE49-F238E27FC236}">
                <a16:creationId xmlns:a16="http://schemas.microsoft.com/office/drawing/2014/main" id="{7B9584FC-9D23-0FB3-85D3-E349F7462D78}"/>
              </a:ext>
            </a:extLst>
          </p:cNvPr>
          <p:cNvSpPr/>
          <p:nvPr/>
        </p:nvSpPr>
        <p:spPr>
          <a:xfrm>
            <a:off x="1223922" y="3150544"/>
            <a:ext cx="4114800" cy="118872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number of launches on each site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number </a:t>
            </a:r>
            <a:r>
              <a:rPr lang="en-US" dirty="0">
                <a:latin typeface="Abadi" panose="020B0604020104020204" pitchFamily="34" charset="0"/>
              </a:rPr>
              <a:t>and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 occurrence of each orbit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the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number of landing outcomes</a:t>
            </a:r>
          </a:p>
        </p:txBody>
      </p:sp>
      <p:sp>
        <p:nvSpPr>
          <p:cNvPr id="10" name="Google Shape;1538;p43">
            <a:extLst>
              <a:ext uri="{FF2B5EF4-FFF2-40B4-BE49-F238E27FC236}">
                <a16:creationId xmlns:a16="http://schemas.microsoft.com/office/drawing/2014/main" id="{1E5A81CA-A64C-0514-9433-C99E45C3DFE9}"/>
              </a:ext>
            </a:extLst>
          </p:cNvPr>
          <p:cNvSpPr/>
          <p:nvPr/>
        </p:nvSpPr>
        <p:spPr>
          <a:xfrm>
            <a:off x="6501945" y="2030353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Class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using the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C75267-F5C2-D353-7096-3BDB5369474D}"/>
              </a:ext>
            </a:extLst>
          </p:cNvPr>
          <p:cNvCxnSpPr/>
          <p:nvPr/>
        </p:nvCxnSpPr>
        <p:spPr>
          <a:xfrm>
            <a:off x="3281322" y="2778157"/>
            <a:ext cx="0" cy="372387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1" name="Graphic 20" descr="Play with solid fill">
            <a:extLst>
              <a:ext uri="{FF2B5EF4-FFF2-40B4-BE49-F238E27FC236}">
                <a16:creationId xmlns:a16="http://schemas.microsoft.com/office/drawing/2014/main" id="{59CEC868-F232-2B28-D788-29076C9219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57878" y="1669531"/>
            <a:ext cx="246888" cy="246888"/>
          </a:xfrm>
          <a:prstGeom prst="rect">
            <a:avLst/>
          </a:prstGeom>
        </p:spPr>
      </p:pic>
      <p:pic>
        <p:nvPicPr>
          <p:cNvPr id="22" name="Graphic 21" descr="Stop with solid fill">
            <a:extLst>
              <a:ext uri="{FF2B5EF4-FFF2-40B4-BE49-F238E27FC236}">
                <a16:creationId xmlns:a16="http://schemas.microsoft.com/office/drawing/2014/main" id="{C611B585-A8B7-5D3D-A55E-0CC4078479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13241" y="2904440"/>
            <a:ext cx="246104" cy="246104"/>
          </a:xfrm>
          <a:prstGeom prst="rect">
            <a:avLst/>
          </a:prstGeom>
        </p:spPr>
      </p:pic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DB7BCC11-FF91-49E3-2572-F84B683241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467053"/>
              </p:ext>
            </p:extLst>
          </p:nvPr>
        </p:nvGraphicFramePr>
        <p:xfrm>
          <a:off x="1223922" y="4839794"/>
          <a:ext cx="9392823" cy="1128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9065">
                  <a:extLst>
                    <a:ext uri="{9D8B030D-6E8A-4147-A177-3AD203B41FA5}">
                      <a16:colId xmlns:a16="http://schemas.microsoft.com/office/drawing/2014/main" val="1228521100"/>
                    </a:ext>
                  </a:extLst>
                </a:gridCol>
                <a:gridCol w="1686560">
                  <a:extLst>
                    <a:ext uri="{9D8B030D-6E8A-4147-A177-3AD203B41FA5}">
                      <a16:colId xmlns:a16="http://schemas.microsoft.com/office/drawing/2014/main" val="3259565612"/>
                    </a:ext>
                  </a:extLst>
                </a:gridCol>
                <a:gridCol w="1967198">
                  <a:extLst>
                    <a:ext uri="{9D8B030D-6E8A-4147-A177-3AD203B41FA5}">
                      <a16:colId xmlns:a16="http://schemas.microsoft.com/office/drawing/2014/main" val="2951699895"/>
                    </a:ext>
                  </a:extLst>
                </a:gridCol>
              </a:tblGrid>
              <a:tr h="2836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badi" panose="020B0604020104020204" pitchFamily="34" charset="0"/>
                        </a:rPr>
                        <a:t>Landing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bg1"/>
                          </a:solidFill>
                          <a:latin typeface="Abadi" panose="020B0604020104020204" pitchFamily="34" charset="0"/>
                        </a:rPr>
                        <a:t>Outcomes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B49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badi" panose="020B0604020104020204" pitchFamily="34" charset="0"/>
                        </a:rPr>
                        <a:t>Landing</a:t>
                      </a:r>
                      <a:r>
                        <a:rPr lang="en-US" sz="16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1600" dirty="0">
                          <a:solidFill>
                            <a:schemeClr val="bg1"/>
                          </a:solidFill>
                          <a:latin typeface="Abadi" panose="020B0604020104020204" pitchFamily="34" charset="0"/>
                        </a:rPr>
                        <a:t>Class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B49C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  <a:latin typeface="Abadi" panose="020B0604020104020204" pitchFamily="34" charset="0"/>
                        </a:rPr>
                        <a:t>Meaning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B49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936519"/>
                  </a:ext>
                </a:extLst>
              </a:tr>
              <a:tr h="32209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badi" panose="020B0604020104020204" pitchFamily="34" charset="0"/>
                        </a:rPr>
                        <a:t>True ASDS; True RTLS; True Ocean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badi" panose="020B0604020104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badi" panose="020B0604020104020204" pitchFamily="34" charset="0"/>
                        </a:rPr>
                        <a:t>Success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836987"/>
                  </a:ext>
                </a:extLst>
              </a:tr>
              <a:tr h="45771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badi" panose="020B0604020104020204" pitchFamily="34" charset="0"/>
                        </a:rPr>
                        <a:t>None </a:t>
                      </a:r>
                      <a:r>
                        <a:rPr lang="en-US" sz="1600" dirty="0" err="1">
                          <a:latin typeface="Abadi" panose="020B0604020104020204" pitchFamily="34" charset="0"/>
                        </a:rPr>
                        <a:t>None</a:t>
                      </a:r>
                      <a:r>
                        <a:rPr lang="en-US" sz="1600" dirty="0">
                          <a:latin typeface="Abadi" panose="020B0604020104020204" pitchFamily="34" charset="0"/>
                        </a:rPr>
                        <a:t>; False ASDS; False Ocean; None ASDS; False RTLS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badi" panose="020B0604020104020204" pitchFamily="34" charset="0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badi" panose="020B0604020104020204" pitchFamily="34" charset="0"/>
                        </a:rPr>
                        <a:t>Failure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350089"/>
                  </a:ext>
                </a:extLst>
              </a:tr>
            </a:tbl>
          </a:graphicData>
        </a:graphic>
      </p:graphicFrame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F913A0D6-E8D0-F202-5449-1B2E668D1F02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 flipV="1">
            <a:off x="5338722" y="2405257"/>
            <a:ext cx="1163223" cy="1339647"/>
          </a:xfrm>
          <a:prstGeom prst="bentConnector3">
            <a:avLst>
              <a:gd name="adj1" fmla="val 50000"/>
            </a:avLst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618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1D8082-5903-0D88-5BD7-A867C91DE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79D37-B16D-961F-541F-14E556AF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35B5AF-F02D-C2FA-B9FA-38262246E0C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586022DE-2E7D-BBEB-0995-028BF3833E5E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09A66807-65B8-AD77-952A-5814BD992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CA04931E-2260-5447-E81F-9A444F34EFF5}"/>
              </a:ext>
            </a:extLst>
          </p:cNvPr>
          <p:cNvSpPr/>
          <p:nvPr/>
        </p:nvSpPr>
        <p:spPr>
          <a:xfrm rot="5400000">
            <a:off x="4963266" y="1857694"/>
            <a:ext cx="524848" cy="947576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https://github.com/NelbaBarreto/applied-data-science-capstone/blob/main/5_jupyter-labs-eda-dataviz.ipynb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A6B7F9-9132-BFD2-5DA7-5D0C0331E3A8}"/>
              </a:ext>
            </a:extLst>
          </p:cNvPr>
          <p:cNvSpPr txBox="1"/>
          <p:nvPr/>
        </p:nvSpPr>
        <p:spPr>
          <a:xfrm>
            <a:off x="282322" y="2708026"/>
            <a:ext cx="3144975" cy="369332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spcBef>
                <a:spcPts val="1400"/>
              </a:spcBef>
            </a:pPr>
            <a:r>
              <a:rPr lang="en-US" dirty="0" err="1">
                <a:solidFill>
                  <a:srgbClr val="0B49CB"/>
                </a:solidFill>
                <a:latin typeface="Abadi"/>
              </a:rPr>
              <a:t>FlightNumber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vs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PayloadMass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3B2C6D2B-B8CF-868A-341B-8366928E6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87" y="3077359"/>
            <a:ext cx="11575627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62B82C7-A220-BF46-1C1F-468B4972BB1F}"/>
              </a:ext>
            </a:extLst>
          </p:cNvPr>
          <p:cNvGrpSpPr/>
          <p:nvPr/>
        </p:nvGrpSpPr>
        <p:grpSpPr>
          <a:xfrm>
            <a:off x="282322" y="1769209"/>
            <a:ext cx="8912478" cy="640080"/>
            <a:chOff x="322186" y="1762229"/>
            <a:chExt cx="8912478" cy="4937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C5DDD86-86D6-F4C0-260F-3C7F4A96CA7B}"/>
                </a:ext>
              </a:extLst>
            </p:cNvPr>
            <p:cNvSpPr txBox="1"/>
            <p:nvPr/>
          </p:nvSpPr>
          <p:spPr>
            <a:xfrm>
              <a:off x="322186" y="1762229"/>
              <a:ext cx="8912478" cy="493776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</a:lstStyle>
            <a:p>
              <a:pPr lvl="1"/>
              <a:r>
                <a:rPr lang="en-US" b="1" dirty="0">
                  <a:solidFill>
                    <a:srgbClr val="C00000"/>
                  </a:solidFill>
                </a:rPr>
                <a:t>Scatter plots </a:t>
              </a:r>
              <a:r>
                <a:rPr lang="en-US" dirty="0"/>
                <a:t>were used to examine the relationship between two continuous variables</a:t>
              </a:r>
            </a:p>
          </p:txBody>
        </p:sp>
        <p:sp>
          <p:nvSpPr>
            <p:cNvPr id="8" name="Google Shape;1540;p43">
              <a:extLst>
                <a:ext uri="{FF2B5EF4-FFF2-40B4-BE49-F238E27FC236}">
                  <a16:creationId xmlns:a16="http://schemas.microsoft.com/office/drawing/2014/main" id="{1C3730A5-ED52-E4D5-CE39-1BAD470B91BE}"/>
                </a:ext>
              </a:extLst>
            </p:cNvPr>
            <p:cNvSpPr/>
            <p:nvPr/>
          </p:nvSpPr>
          <p:spPr>
            <a:xfrm>
              <a:off x="322186" y="1762229"/>
              <a:ext cx="484364" cy="490505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01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6073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A9EDB2-4773-55A3-B5DE-9BB3D92B0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CCC67-D63D-7263-A971-C40C6D698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C17B3D-FFA2-9010-91FB-06D88AB8F4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7A6AB898-8973-B0F1-7848-6C243CA01E1C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A274D210-4578-B533-DDAA-990039B99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3296C9A4-F233-5BC8-930D-7AFBB643F247}"/>
              </a:ext>
            </a:extLst>
          </p:cNvPr>
          <p:cNvSpPr/>
          <p:nvPr/>
        </p:nvSpPr>
        <p:spPr>
          <a:xfrm rot="5400000">
            <a:off x="4963266" y="1857694"/>
            <a:ext cx="524848" cy="947576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https://github.com/NelbaBarreto/applied-data-science-capstone/blob/main/5_jupyter-labs-eda-dataviz.ipynb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44FE18-6D81-598F-B1B8-785C422058B0}"/>
              </a:ext>
            </a:extLst>
          </p:cNvPr>
          <p:cNvSpPr txBox="1"/>
          <p:nvPr/>
        </p:nvSpPr>
        <p:spPr>
          <a:xfrm>
            <a:off x="486085" y="2595612"/>
            <a:ext cx="3354944" cy="323165"/>
          </a:xfrm>
          <a:prstGeom prst="rect">
            <a:avLst/>
          </a:prstGeom>
          <a:noFill/>
        </p:spPr>
        <p:txBody>
          <a:bodyPr wrap="square" lIns="0" bIns="0">
            <a:sp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rgbClr val="0B49CB"/>
                </a:solidFill>
                <a:latin typeface="Abadi"/>
              </a:rPr>
              <a:t>Success Rate of Each Orbit 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074B75-80CF-9162-DC44-AC96BFB1737C}"/>
              </a:ext>
            </a:extLst>
          </p:cNvPr>
          <p:cNvSpPr txBox="1"/>
          <p:nvPr/>
        </p:nvSpPr>
        <p:spPr>
          <a:xfrm>
            <a:off x="474663" y="1646268"/>
            <a:ext cx="5291365" cy="64008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>
              <a:defRPr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defRPr>
            </a:lvl1pPr>
            <a:lvl2pPr lvl="1">
              <a:defRPr b="1">
                <a:solidFill>
                  <a:srgbClr val="C00000"/>
                </a:solidFill>
              </a:defRPr>
            </a:lvl2pPr>
          </a:lstStyle>
          <a:p>
            <a:pPr lvl="1"/>
            <a:r>
              <a:rPr lang="en-US" b="0" dirty="0">
                <a:solidFill>
                  <a:schemeClr val="tx1"/>
                </a:solidFill>
                <a:latin typeface="Abadi" panose="020B0604020104020204" pitchFamily="34" charset="0"/>
              </a:rPr>
              <a:t>A </a:t>
            </a:r>
            <a:r>
              <a:rPr lang="en-US" dirty="0">
                <a:latin typeface="Abadi" panose="020B0604020104020204" pitchFamily="34" charset="0"/>
              </a:rPr>
              <a:t>bar chart </a:t>
            </a:r>
            <a:r>
              <a:rPr lang="en-US" b="0" dirty="0">
                <a:solidFill>
                  <a:schemeClr val="tx1"/>
                </a:solidFill>
                <a:latin typeface="Abadi" panose="020B0604020104020204" pitchFamily="34" charset="0"/>
              </a:rPr>
              <a:t>is used to make a comparison between categories</a:t>
            </a:r>
          </a:p>
        </p:txBody>
      </p:sp>
      <p:sp>
        <p:nvSpPr>
          <p:cNvPr id="8" name="Google Shape;1540;p43">
            <a:extLst>
              <a:ext uri="{FF2B5EF4-FFF2-40B4-BE49-F238E27FC236}">
                <a16:creationId xmlns:a16="http://schemas.microsoft.com/office/drawing/2014/main" id="{D3EBF480-DF39-EF6E-FBAD-B41D62DC1DA0}"/>
              </a:ext>
            </a:extLst>
          </p:cNvPr>
          <p:cNvSpPr/>
          <p:nvPr/>
        </p:nvSpPr>
        <p:spPr>
          <a:xfrm>
            <a:off x="460540" y="1623718"/>
            <a:ext cx="484364" cy="640080"/>
          </a:xfrm>
          <a:prstGeom prst="rect">
            <a:avLst/>
          </a:prstGeom>
          <a:solidFill>
            <a:srgbClr val="C00000"/>
          </a:solidFill>
          <a:ln w="285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rPr>
              <a:t>02</a:t>
            </a:r>
            <a:endParaRPr sz="2000" b="1" dirty="0">
              <a:solidFill>
                <a:schemeClr val="bg1"/>
              </a:solidFill>
              <a:latin typeface="Abadi" panose="020B0604020104020204" pitchFamily="34" charset="0"/>
              <a:sym typeface="Fira Sans Extra Condensed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DD89A09-69D5-E75B-4A0D-974772F95842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8"/>
          <a:stretch/>
        </p:blipFill>
        <p:spPr bwMode="auto">
          <a:xfrm>
            <a:off x="487809" y="2941387"/>
            <a:ext cx="5377414" cy="308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B24F625-02B2-8682-CAB5-050753FDCFD7}"/>
              </a:ext>
            </a:extLst>
          </p:cNvPr>
          <p:cNvGrpSpPr/>
          <p:nvPr/>
        </p:nvGrpSpPr>
        <p:grpSpPr>
          <a:xfrm>
            <a:off x="6872611" y="1637209"/>
            <a:ext cx="4413001" cy="645799"/>
            <a:chOff x="6872611" y="1694202"/>
            <a:chExt cx="4413001" cy="64579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9DB93DC-543A-2782-DBB0-54AA8679D653}"/>
                </a:ext>
              </a:extLst>
            </p:cNvPr>
            <p:cNvSpPr txBox="1"/>
            <p:nvPr/>
          </p:nvSpPr>
          <p:spPr>
            <a:xfrm>
              <a:off x="6872611" y="1699921"/>
              <a:ext cx="4413001" cy="64008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  <a:lvl2pPr lvl="1">
                <a:defRPr b="0"/>
              </a:lvl2pPr>
            </a:lstStyle>
            <a:p>
              <a:pPr lvl="1"/>
              <a:r>
                <a:rPr lang="en-US" dirty="0">
                  <a:latin typeface="Abadi" panose="020B0604020104020204" pitchFamily="34" charset="0"/>
                </a:rPr>
                <a:t>A </a:t>
              </a:r>
              <a:r>
                <a:rPr lang="en-US" b="1" dirty="0">
                  <a:solidFill>
                    <a:srgbClr val="C00000"/>
                  </a:solidFill>
                  <a:latin typeface="Abadi" panose="020B0604020104020204" pitchFamily="34" charset="0"/>
                </a:rPr>
                <a:t>line chart </a:t>
              </a:r>
              <a:r>
                <a:rPr lang="en-US" dirty="0">
                  <a:latin typeface="Abadi" panose="020B0604020104020204" pitchFamily="34" charset="0"/>
                </a:rPr>
                <a:t>is to track the average success rate over time</a:t>
              </a:r>
            </a:p>
          </p:txBody>
        </p:sp>
        <p:sp>
          <p:nvSpPr>
            <p:cNvPr id="3" name="Google Shape;1540;p43">
              <a:extLst>
                <a:ext uri="{FF2B5EF4-FFF2-40B4-BE49-F238E27FC236}">
                  <a16:creationId xmlns:a16="http://schemas.microsoft.com/office/drawing/2014/main" id="{95C07856-4F29-33F8-93A7-75AA240BB144}"/>
                </a:ext>
              </a:extLst>
            </p:cNvPr>
            <p:cNvSpPr/>
            <p:nvPr/>
          </p:nvSpPr>
          <p:spPr>
            <a:xfrm>
              <a:off x="6872611" y="1694202"/>
              <a:ext cx="484364" cy="640080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03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  <p:pic>
        <p:nvPicPr>
          <p:cNvPr id="6148" name="Picture 4">
            <a:extLst>
              <a:ext uri="{FF2B5EF4-FFF2-40B4-BE49-F238E27FC236}">
                <a16:creationId xmlns:a16="http://schemas.microsoft.com/office/drawing/2014/main" id="{4734719F-7099-6A5C-DD4C-75EC0C62F4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15" b="1903"/>
          <a:stretch/>
        </p:blipFill>
        <p:spPr bwMode="auto">
          <a:xfrm>
            <a:off x="6872611" y="2890254"/>
            <a:ext cx="4413000" cy="309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A4AD7E9-84CE-66C3-5DC5-7630B53B15A6}"/>
              </a:ext>
            </a:extLst>
          </p:cNvPr>
          <p:cNvSpPr txBox="1"/>
          <p:nvPr/>
        </p:nvSpPr>
        <p:spPr>
          <a:xfrm>
            <a:off x="6976763" y="2613079"/>
            <a:ext cx="3354944" cy="323165"/>
          </a:xfrm>
          <a:prstGeom prst="rect">
            <a:avLst/>
          </a:prstGeom>
          <a:noFill/>
        </p:spPr>
        <p:txBody>
          <a:bodyPr wrap="square" lIns="0" bIns="0">
            <a:spAutoFit/>
          </a:bodyPr>
          <a:lstStyle/>
          <a:p>
            <a:pPr>
              <a:spcBef>
                <a:spcPts val="1400"/>
              </a:spcBef>
            </a:pPr>
            <a:r>
              <a:rPr lang="en-US" dirty="0">
                <a:solidFill>
                  <a:srgbClr val="0B49CB"/>
                </a:solidFill>
                <a:latin typeface="Abadi"/>
              </a:rPr>
              <a:t>Average Launch Success Trend</a:t>
            </a:r>
          </a:p>
        </p:txBody>
      </p:sp>
    </p:spTree>
    <p:extLst>
      <p:ext uri="{BB962C8B-B14F-4D97-AF65-F5344CB8AC3E}">
        <p14:creationId xmlns:p14="http://schemas.microsoft.com/office/powerpoint/2010/main" val="2734652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69DC87-1172-D8F3-83E3-014E6CBB3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B5D3B-3606-4FD5-A1E0-FA1AB21D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D65C585-0333-3720-A9D7-AB5B925807D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B4440200-2D1F-70EC-0DA0-04AF907C6C97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D659FC7F-9CF0-4E69-487B-D4A555A16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E23B4354-EE43-16C6-66C2-0479481C1F71}"/>
              </a:ext>
            </a:extLst>
          </p:cNvPr>
          <p:cNvSpPr/>
          <p:nvPr/>
        </p:nvSpPr>
        <p:spPr>
          <a:xfrm rot="5400000">
            <a:off x="4963266" y="1857694"/>
            <a:ext cx="524848" cy="9475766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https://github.com/NelbaBarreto/applied-data-science-capstone/blob/main/4_jupyter-labs-eda-sql-coursera_sqllite.ipynb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13" name="Google Shape;1525;p43">
            <a:extLst>
              <a:ext uri="{FF2B5EF4-FFF2-40B4-BE49-F238E27FC236}">
                <a16:creationId xmlns:a16="http://schemas.microsoft.com/office/drawing/2014/main" id="{B254C6B0-43C9-6117-73BA-8D69D2E3649B}"/>
              </a:ext>
            </a:extLst>
          </p:cNvPr>
          <p:cNvSpPr/>
          <p:nvPr/>
        </p:nvSpPr>
        <p:spPr>
          <a:xfrm>
            <a:off x="1329442" y="4384479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BF82ACE-77CB-5190-12DA-742765F158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387452"/>
              </p:ext>
            </p:extLst>
          </p:nvPr>
        </p:nvGraphicFramePr>
        <p:xfrm>
          <a:off x="770011" y="1943952"/>
          <a:ext cx="10515600" cy="4318703"/>
        </p:xfrm>
        <a:graphic>
          <a:graphicData uri="http://schemas.openxmlformats.org/drawingml/2006/table">
            <a:tbl>
              <a:tblPr firstRow="1" firstCol="1" bandRow="1"/>
              <a:tblGrid>
                <a:gridCol w="5257195">
                  <a:extLst>
                    <a:ext uri="{9D8B030D-6E8A-4147-A177-3AD203B41FA5}">
                      <a16:colId xmlns:a16="http://schemas.microsoft.com/office/drawing/2014/main" val="3773840234"/>
                    </a:ext>
                  </a:extLst>
                </a:gridCol>
                <a:gridCol w="5258405">
                  <a:extLst>
                    <a:ext uri="{9D8B030D-6E8A-4147-A177-3AD203B41FA5}">
                      <a16:colId xmlns:a16="http://schemas.microsoft.com/office/drawing/2014/main" val="1724262214"/>
                    </a:ext>
                  </a:extLst>
                </a:gridCol>
              </a:tblGrid>
              <a:tr h="57429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 dirty="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names of the unique launch sites in the space mission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names of the boosters which have success in drone ship and have payload mass greater than 4000 but less than 6000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837182"/>
                  </a:ext>
                </a:extLst>
              </a:tr>
              <a:tr h="185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9278135"/>
                  </a:ext>
                </a:extLst>
              </a:tr>
              <a:tr h="3799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 dirty="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 records where launch sites begin with the string ‘CCA’</a:t>
                      </a:r>
                    </a:p>
                  </a:txBody>
                  <a:tcPr marL="68580" marR="68580" marT="0" marB="0" anchor="ctr">
                    <a:lnL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total number of successful and failure mission outcomes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0852476"/>
                  </a:ext>
                </a:extLst>
              </a:tr>
              <a:tr h="185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7684780"/>
                  </a:ext>
                </a:extLst>
              </a:tr>
              <a:tr h="3799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total payload mass carried by boosters launched by Nasa (CRS)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names of the booster_versions which have carried the maximum payload mass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413045"/>
                  </a:ext>
                </a:extLst>
              </a:tr>
              <a:tr h="185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1343398"/>
                  </a:ext>
                </a:extLst>
              </a:tr>
              <a:tr h="3799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average payload mass carried by booster version F9 v1.1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date when the first successful landing outcome in group pad was achieved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1C7D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5237347"/>
                  </a:ext>
                </a:extLst>
              </a:tr>
              <a:tr h="185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4012916"/>
                  </a:ext>
                </a:extLst>
              </a:tr>
              <a:tr h="5976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month names, failure landing_outcomes in drone ship, booster versions and launch_site for the months in year 2015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00" dirty="0">
                          <a:effectLst/>
                          <a:latin typeface="Abadi" panose="020B0604020104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ranking of the count of landing outcomes between the date 2010-06-04 and 2017-03-20, in descending order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rgbClr val="0B49C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8510336"/>
                  </a:ext>
                </a:extLst>
              </a:tr>
            </a:tbl>
          </a:graphicData>
        </a:graphic>
      </p:graphicFrame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030337E5-C080-3C3D-849E-08EDDF3F03AB}"/>
              </a:ext>
            </a:extLst>
          </p:cNvPr>
          <p:cNvSpPr txBox="1">
            <a:spLocks/>
          </p:cNvSpPr>
          <p:nvPr/>
        </p:nvSpPr>
        <p:spPr>
          <a:xfrm>
            <a:off x="770011" y="132440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6081FF-CD8F-8072-2220-5E70E5A0B1CF}"/>
              </a:ext>
            </a:extLst>
          </p:cNvPr>
          <p:cNvSpPr txBox="1"/>
          <p:nvPr/>
        </p:nvSpPr>
        <p:spPr>
          <a:xfrm>
            <a:off x="770011" y="1462760"/>
            <a:ext cx="7730522" cy="430887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pPr>
              <a:spcBef>
                <a:spcPts val="1400"/>
              </a:spcBef>
            </a:pPr>
            <a:r>
              <a:rPr lang="en-US" sz="2200" dirty="0">
                <a:solidFill>
                  <a:srgbClr val="0B49CB"/>
                </a:solidFill>
                <a:latin typeface="Abadi"/>
              </a:rPr>
              <a:t>The following information was obtained through SQL queries:</a:t>
            </a:r>
          </a:p>
        </p:txBody>
      </p:sp>
    </p:spTree>
    <p:extLst>
      <p:ext uri="{BB962C8B-B14F-4D97-AF65-F5344CB8AC3E}">
        <p14:creationId xmlns:p14="http://schemas.microsoft.com/office/powerpoint/2010/main" val="316999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724875-29A5-D345-6CCD-ACB013C1D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CB636-67AC-D3CF-D01D-A6259FBD7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4C0784-92BD-DB3E-9AA1-D4FD80943E4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412F2A34-22B2-75ED-728A-878A5C6D1885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1431813F-61B9-1290-A07B-DBC7F7408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1B4C68ED-130A-E053-6B51-B5816668FEB4}"/>
              </a:ext>
            </a:extLst>
          </p:cNvPr>
          <p:cNvSpPr/>
          <p:nvPr/>
        </p:nvSpPr>
        <p:spPr>
          <a:xfrm rot="5400000">
            <a:off x="3709249" y="3111713"/>
            <a:ext cx="524848" cy="696772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https://github.com/NelbaBarreto/applied-data-science-capstone/blob/main/6_lab_jupyter_launch_site_location.ipynb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9B21CF7-4E45-F06F-70F6-892B64AA90A1}"/>
              </a:ext>
            </a:extLst>
          </p:cNvPr>
          <p:cNvGrpSpPr/>
          <p:nvPr/>
        </p:nvGrpSpPr>
        <p:grpSpPr>
          <a:xfrm>
            <a:off x="9713978" y="1620585"/>
            <a:ext cx="1746066" cy="4088536"/>
            <a:chOff x="10363200" y="1396564"/>
            <a:chExt cx="1829948" cy="548727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7CCB9F4E-970C-E471-6382-B2C0278AE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63200" y="3225085"/>
              <a:ext cx="1828800" cy="18288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F27976AF-CF12-92FA-5C57-A997B4845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65372" y="5055041"/>
              <a:ext cx="1827776" cy="18288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4E22804A-EEF3-BD03-6708-1AC63B1C423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363255" y="1396564"/>
              <a:ext cx="1828800" cy="1828800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FC2F74D-EADC-F9C1-FE50-5C3B2D564C12}"/>
              </a:ext>
            </a:extLst>
          </p:cNvPr>
          <p:cNvGrpSpPr/>
          <p:nvPr/>
        </p:nvGrpSpPr>
        <p:grpSpPr>
          <a:xfrm>
            <a:off x="805994" y="2475727"/>
            <a:ext cx="8791204" cy="698100"/>
            <a:chOff x="729724" y="1614966"/>
            <a:chExt cx="8791204" cy="698100"/>
          </a:xfrm>
        </p:grpSpPr>
        <p:sp>
          <p:nvSpPr>
            <p:cNvPr id="22" name="Google Shape;477;p25">
              <a:extLst>
                <a:ext uri="{FF2B5EF4-FFF2-40B4-BE49-F238E27FC236}">
                  <a16:creationId xmlns:a16="http://schemas.microsoft.com/office/drawing/2014/main" id="{CD7AD841-2EC3-3908-7BAF-E79B924010BA}"/>
                </a:ext>
              </a:extLst>
            </p:cNvPr>
            <p:cNvSpPr/>
            <p:nvPr/>
          </p:nvSpPr>
          <p:spPr>
            <a:xfrm>
              <a:off x="729724" y="1614966"/>
              <a:ext cx="8791204" cy="6981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 w="28575">
              <a:solidFill>
                <a:srgbClr val="0B49C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1"/>
              <a:r>
                <a:rPr lang="en-US" sz="2000" b="1" dirty="0">
                  <a:solidFill>
                    <a:srgbClr val="0B49CB"/>
                  </a:solidFill>
                  <a:latin typeface="Abadi" panose="020B0604020104020204" pitchFamily="34" charset="0"/>
                </a:rPr>
                <a:t>Markers</a:t>
              </a:r>
              <a:r>
                <a:rPr lang="en-US" sz="2000" b="0" i="0" dirty="0">
                  <a:solidFill>
                    <a:srgbClr val="0B49CB"/>
                  </a:solidFill>
                  <a:effectLst/>
                  <a:latin typeface="Abadi" panose="020B0604020104020204" pitchFamily="34" charset="0"/>
                </a:rPr>
                <a:t> were used to add a marker on specific coordinates, representing each launch site and each launch</a:t>
              </a:r>
              <a:endParaRPr lang="en-US" sz="2000" b="1" dirty="0">
                <a:solidFill>
                  <a:srgbClr val="0B49CB"/>
                </a:solidFill>
                <a:latin typeface="Abadi" panose="020B0604020104020204" pitchFamily="34" charset="0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39" name="Google Shape;515;p25">
              <a:extLst>
                <a:ext uri="{FF2B5EF4-FFF2-40B4-BE49-F238E27FC236}">
                  <a16:creationId xmlns:a16="http://schemas.microsoft.com/office/drawing/2014/main" id="{46619AEB-3C17-350C-A575-358E260472B6}"/>
                </a:ext>
              </a:extLst>
            </p:cNvPr>
            <p:cNvGrpSpPr/>
            <p:nvPr/>
          </p:nvGrpSpPr>
          <p:grpSpPr>
            <a:xfrm>
              <a:off x="942197" y="1802030"/>
              <a:ext cx="298169" cy="339253"/>
              <a:chOff x="1529350" y="258825"/>
              <a:chExt cx="423475" cy="481825"/>
            </a:xfrm>
            <a:solidFill>
              <a:srgbClr val="0B49CB"/>
            </a:solidFill>
          </p:grpSpPr>
          <p:sp>
            <p:nvSpPr>
              <p:cNvPr id="40" name="Google Shape;516;p25">
                <a:extLst>
                  <a:ext uri="{FF2B5EF4-FFF2-40B4-BE49-F238E27FC236}">
                    <a16:creationId xmlns:a16="http://schemas.microsoft.com/office/drawing/2014/main" id="{268BD5B3-F4E4-D3BB-EBDB-9C7B871B9336}"/>
                  </a:ext>
                </a:extLst>
              </p:cNvPr>
              <p:cNvSpPr/>
              <p:nvPr/>
            </p:nvSpPr>
            <p:spPr>
              <a:xfrm>
                <a:off x="1585800" y="258825"/>
                <a:ext cx="310650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17222" extrusionOk="0">
                    <a:moveTo>
                      <a:pt x="6213" y="3388"/>
                    </a:moveTo>
                    <a:cubicBezTo>
                      <a:pt x="7354" y="3388"/>
                      <a:pt x="8384" y="4074"/>
                      <a:pt x="8821" y="5131"/>
                    </a:cubicBezTo>
                    <a:cubicBezTo>
                      <a:pt x="9257" y="6185"/>
                      <a:pt x="9016" y="7399"/>
                      <a:pt x="8206" y="8206"/>
                    </a:cubicBezTo>
                    <a:cubicBezTo>
                      <a:pt x="7666" y="8748"/>
                      <a:pt x="6945" y="9035"/>
                      <a:pt x="6210" y="9035"/>
                    </a:cubicBezTo>
                    <a:cubicBezTo>
                      <a:pt x="5847" y="9035"/>
                      <a:pt x="5481" y="8965"/>
                      <a:pt x="5132" y="8820"/>
                    </a:cubicBezTo>
                    <a:cubicBezTo>
                      <a:pt x="4075" y="8383"/>
                      <a:pt x="3388" y="7354"/>
                      <a:pt x="3388" y="6212"/>
                    </a:cubicBezTo>
                    <a:cubicBezTo>
                      <a:pt x="3391" y="4652"/>
                      <a:pt x="4653" y="3391"/>
                      <a:pt x="6213" y="3388"/>
                    </a:cubicBezTo>
                    <a:close/>
                    <a:moveTo>
                      <a:pt x="6213" y="0"/>
                    </a:moveTo>
                    <a:cubicBezTo>
                      <a:pt x="2825" y="0"/>
                      <a:pt x="1" y="2728"/>
                      <a:pt x="1" y="6212"/>
                    </a:cubicBezTo>
                    <a:cubicBezTo>
                      <a:pt x="1" y="7537"/>
                      <a:pt x="398" y="8718"/>
                      <a:pt x="1163" y="9826"/>
                    </a:cubicBezTo>
                    <a:lnTo>
                      <a:pt x="5737" y="16959"/>
                    </a:lnTo>
                    <a:cubicBezTo>
                      <a:pt x="5847" y="17134"/>
                      <a:pt x="6029" y="17221"/>
                      <a:pt x="6211" y="17221"/>
                    </a:cubicBezTo>
                    <a:cubicBezTo>
                      <a:pt x="6394" y="17221"/>
                      <a:pt x="6576" y="17134"/>
                      <a:pt x="6686" y="16959"/>
                    </a:cubicBezTo>
                    <a:lnTo>
                      <a:pt x="11278" y="9802"/>
                    </a:lnTo>
                    <a:cubicBezTo>
                      <a:pt x="12025" y="8751"/>
                      <a:pt x="12425" y="7498"/>
                      <a:pt x="12422" y="6212"/>
                    </a:cubicBezTo>
                    <a:cubicBezTo>
                      <a:pt x="12422" y="2786"/>
                      <a:pt x="9637" y="0"/>
                      <a:pt x="6213" y="0"/>
                    </a:cubicBezTo>
                    <a:close/>
                  </a:path>
                </a:pathLst>
              </a:custGeom>
              <a:grpFill/>
              <a:ln>
                <a:solidFill>
                  <a:srgbClr val="0B49CB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Google Shape;517;p25">
                <a:extLst>
                  <a:ext uri="{FF2B5EF4-FFF2-40B4-BE49-F238E27FC236}">
                    <a16:creationId xmlns:a16="http://schemas.microsoft.com/office/drawing/2014/main" id="{A0D65F8A-B464-6FEC-80BD-9FFFFD8E108D}"/>
                  </a:ext>
                </a:extLst>
              </p:cNvPr>
              <p:cNvSpPr/>
              <p:nvPr/>
            </p:nvSpPr>
            <p:spPr>
              <a:xfrm>
                <a:off x="1529350" y="583200"/>
                <a:ext cx="423475" cy="157450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6298" extrusionOk="0">
                    <a:moveTo>
                      <a:pt x="4050" y="1"/>
                    </a:moveTo>
                    <a:cubicBezTo>
                      <a:pt x="1545" y="582"/>
                      <a:pt x="0" y="1642"/>
                      <a:pt x="0" y="2909"/>
                    </a:cubicBezTo>
                    <a:cubicBezTo>
                      <a:pt x="0" y="5111"/>
                      <a:pt x="4364" y="6297"/>
                      <a:pt x="8471" y="6297"/>
                    </a:cubicBezTo>
                    <a:cubicBezTo>
                      <a:pt x="12575" y="6297"/>
                      <a:pt x="16938" y="5111"/>
                      <a:pt x="16938" y="2909"/>
                    </a:cubicBezTo>
                    <a:cubicBezTo>
                      <a:pt x="16938" y="1642"/>
                      <a:pt x="15391" y="579"/>
                      <a:pt x="12882" y="1"/>
                    </a:cubicBezTo>
                    <a:lnTo>
                      <a:pt x="10040" y="4445"/>
                    </a:lnTo>
                    <a:cubicBezTo>
                      <a:pt x="9673" y="5018"/>
                      <a:pt x="9071" y="5305"/>
                      <a:pt x="8469" y="5305"/>
                    </a:cubicBezTo>
                    <a:cubicBezTo>
                      <a:pt x="7867" y="5305"/>
                      <a:pt x="7265" y="5018"/>
                      <a:pt x="6899" y="4445"/>
                    </a:cubicBezTo>
                    <a:lnTo>
                      <a:pt x="4050" y="1"/>
                    </a:lnTo>
                    <a:close/>
                  </a:path>
                </a:pathLst>
              </a:custGeom>
              <a:grpFill/>
              <a:ln>
                <a:solidFill>
                  <a:srgbClr val="0B49CB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7168" name="Group 7167">
            <a:extLst>
              <a:ext uri="{FF2B5EF4-FFF2-40B4-BE49-F238E27FC236}">
                <a16:creationId xmlns:a16="http://schemas.microsoft.com/office/drawing/2014/main" id="{E6F25098-72A2-66BA-C7A7-7296808D60E8}"/>
              </a:ext>
            </a:extLst>
          </p:cNvPr>
          <p:cNvGrpSpPr/>
          <p:nvPr/>
        </p:nvGrpSpPr>
        <p:grpSpPr>
          <a:xfrm>
            <a:off x="805994" y="3321083"/>
            <a:ext cx="8791204" cy="698100"/>
            <a:chOff x="729724" y="2465584"/>
            <a:chExt cx="8791204" cy="698100"/>
          </a:xfrm>
        </p:grpSpPr>
        <p:sp>
          <p:nvSpPr>
            <p:cNvPr id="23" name="Google Shape;477;p25">
              <a:extLst>
                <a:ext uri="{FF2B5EF4-FFF2-40B4-BE49-F238E27FC236}">
                  <a16:creationId xmlns:a16="http://schemas.microsoft.com/office/drawing/2014/main" id="{E9D026A4-E7FE-3426-2A92-5B3DEA6EA858}"/>
                </a:ext>
              </a:extLst>
            </p:cNvPr>
            <p:cNvSpPr/>
            <p:nvPr/>
          </p:nvSpPr>
          <p:spPr>
            <a:xfrm>
              <a:off x="729724" y="2465584"/>
              <a:ext cx="8791204" cy="698100"/>
            </a:xfrm>
            <a:prstGeom prst="roundRect">
              <a:avLst>
                <a:gd name="adj" fmla="val 50000"/>
              </a:avLst>
            </a:prstGeom>
            <a:solidFill>
              <a:srgbClr val="0B4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1"/>
              <a:r>
                <a:rPr lang="en-US" sz="2000" b="1" dirty="0">
                  <a:solidFill>
                    <a:srgbClr val="FFFFFF"/>
                  </a:solidFill>
                  <a:latin typeface="Abadi" panose="020B0604020104020204" pitchFamily="34" charset="0"/>
                </a:rPr>
                <a:t>Markers clusters </a:t>
              </a:r>
              <a:r>
                <a:rPr lang="en-US" sz="2000" dirty="0">
                  <a:solidFill>
                    <a:srgbClr val="FFFFFF"/>
                  </a:solidFill>
                  <a:latin typeface="Abadi" panose="020B0604020104020204" pitchFamily="34" charset="0"/>
                </a:rPr>
                <a:t>were used to group markers in each launching site</a:t>
              </a:r>
              <a:endParaRPr lang="en-US" sz="2000" dirty="0">
                <a:solidFill>
                  <a:srgbClr val="FFFFFF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6D9DA03-DC10-FE8E-297C-EDB9F30FA821}"/>
                </a:ext>
              </a:extLst>
            </p:cNvPr>
            <p:cNvGrpSpPr/>
            <p:nvPr/>
          </p:nvGrpSpPr>
          <p:grpSpPr>
            <a:xfrm>
              <a:off x="942171" y="2610944"/>
              <a:ext cx="370877" cy="431838"/>
              <a:chOff x="839613" y="2539115"/>
              <a:chExt cx="370877" cy="431838"/>
            </a:xfrm>
          </p:grpSpPr>
          <p:grpSp>
            <p:nvGrpSpPr>
              <p:cNvPr id="48" name="Google Shape;515;p25">
                <a:extLst>
                  <a:ext uri="{FF2B5EF4-FFF2-40B4-BE49-F238E27FC236}">
                    <a16:creationId xmlns:a16="http://schemas.microsoft.com/office/drawing/2014/main" id="{96D29727-C187-387D-3070-88C8695577BC}"/>
                  </a:ext>
                </a:extLst>
              </p:cNvPr>
              <p:cNvGrpSpPr/>
              <p:nvPr/>
            </p:nvGrpSpPr>
            <p:grpSpPr>
              <a:xfrm>
                <a:off x="878667" y="2539115"/>
                <a:ext cx="182880" cy="182880"/>
                <a:chOff x="1529350" y="258825"/>
                <a:chExt cx="423475" cy="481825"/>
              </a:xfrm>
              <a:solidFill>
                <a:schemeClr val="bg1"/>
              </a:solidFill>
            </p:grpSpPr>
            <p:sp>
              <p:nvSpPr>
                <p:cNvPr id="49" name="Google Shape;516;p25">
                  <a:extLst>
                    <a:ext uri="{FF2B5EF4-FFF2-40B4-BE49-F238E27FC236}">
                      <a16:creationId xmlns:a16="http://schemas.microsoft.com/office/drawing/2014/main" id="{4D45466F-37F2-6F60-0BF1-C75C3711314D}"/>
                    </a:ext>
                  </a:extLst>
                </p:cNvPr>
                <p:cNvSpPr/>
                <p:nvPr/>
              </p:nvSpPr>
              <p:spPr>
                <a:xfrm>
                  <a:off x="1585800" y="258825"/>
                  <a:ext cx="310650" cy="43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6" h="17222" extrusionOk="0">
                      <a:moveTo>
                        <a:pt x="6213" y="3388"/>
                      </a:moveTo>
                      <a:cubicBezTo>
                        <a:pt x="7354" y="3388"/>
                        <a:pt x="8384" y="4074"/>
                        <a:pt x="8821" y="5131"/>
                      </a:cubicBezTo>
                      <a:cubicBezTo>
                        <a:pt x="9257" y="6185"/>
                        <a:pt x="9016" y="7399"/>
                        <a:pt x="8206" y="8206"/>
                      </a:cubicBezTo>
                      <a:cubicBezTo>
                        <a:pt x="7666" y="8748"/>
                        <a:pt x="6945" y="9035"/>
                        <a:pt x="6210" y="9035"/>
                      </a:cubicBezTo>
                      <a:cubicBezTo>
                        <a:pt x="5847" y="9035"/>
                        <a:pt x="5481" y="8965"/>
                        <a:pt x="5132" y="8820"/>
                      </a:cubicBezTo>
                      <a:cubicBezTo>
                        <a:pt x="4075" y="8383"/>
                        <a:pt x="3388" y="7354"/>
                        <a:pt x="3388" y="6212"/>
                      </a:cubicBezTo>
                      <a:cubicBezTo>
                        <a:pt x="3391" y="4652"/>
                        <a:pt x="4653" y="3391"/>
                        <a:pt x="6213" y="3388"/>
                      </a:cubicBezTo>
                      <a:close/>
                      <a:moveTo>
                        <a:pt x="6213" y="0"/>
                      </a:moveTo>
                      <a:cubicBezTo>
                        <a:pt x="2825" y="0"/>
                        <a:pt x="1" y="2728"/>
                        <a:pt x="1" y="6212"/>
                      </a:cubicBezTo>
                      <a:cubicBezTo>
                        <a:pt x="1" y="7537"/>
                        <a:pt x="398" y="8718"/>
                        <a:pt x="1163" y="9826"/>
                      </a:cubicBezTo>
                      <a:lnTo>
                        <a:pt x="5737" y="16959"/>
                      </a:lnTo>
                      <a:cubicBezTo>
                        <a:pt x="5847" y="17134"/>
                        <a:pt x="6029" y="17221"/>
                        <a:pt x="6211" y="17221"/>
                      </a:cubicBezTo>
                      <a:cubicBezTo>
                        <a:pt x="6394" y="17221"/>
                        <a:pt x="6576" y="17134"/>
                        <a:pt x="6686" y="16959"/>
                      </a:cubicBezTo>
                      <a:lnTo>
                        <a:pt x="11278" y="9802"/>
                      </a:lnTo>
                      <a:cubicBezTo>
                        <a:pt x="12025" y="8751"/>
                        <a:pt x="12425" y="7498"/>
                        <a:pt x="12422" y="6212"/>
                      </a:cubicBezTo>
                      <a:cubicBezTo>
                        <a:pt x="12422" y="2786"/>
                        <a:pt x="9637" y="0"/>
                        <a:pt x="62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0" name="Google Shape;517;p25">
                  <a:extLst>
                    <a:ext uri="{FF2B5EF4-FFF2-40B4-BE49-F238E27FC236}">
                      <a16:creationId xmlns:a16="http://schemas.microsoft.com/office/drawing/2014/main" id="{A259C49D-679C-84FA-6044-209FECD50F2C}"/>
                    </a:ext>
                  </a:extLst>
                </p:cNvPr>
                <p:cNvSpPr/>
                <p:nvPr/>
              </p:nvSpPr>
              <p:spPr>
                <a:xfrm>
                  <a:off x="1529350" y="583200"/>
                  <a:ext cx="423475" cy="15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9" h="6298" extrusionOk="0">
                      <a:moveTo>
                        <a:pt x="4050" y="1"/>
                      </a:moveTo>
                      <a:cubicBezTo>
                        <a:pt x="1545" y="582"/>
                        <a:pt x="0" y="1642"/>
                        <a:pt x="0" y="2909"/>
                      </a:cubicBezTo>
                      <a:cubicBezTo>
                        <a:pt x="0" y="5111"/>
                        <a:pt x="4364" y="6297"/>
                        <a:pt x="8471" y="6297"/>
                      </a:cubicBezTo>
                      <a:cubicBezTo>
                        <a:pt x="12575" y="6297"/>
                        <a:pt x="16938" y="5111"/>
                        <a:pt x="16938" y="2909"/>
                      </a:cubicBezTo>
                      <a:cubicBezTo>
                        <a:pt x="16938" y="1642"/>
                        <a:pt x="15391" y="579"/>
                        <a:pt x="12882" y="1"/>
                      </a:cubicBezTo>
                      <a:lnTo>
                        <a:pt x="10040" y="4445"/>
                      </a:lnTo>
                      <a:cubicBezTo>
                        <a:pt x="9673" y="5018"/>
                        <a:pt x="9071" y="5305"/>
                        <a:pt x="8469" y="5305"/>
                      </a:cubicBezTo>
                      <a:cubicBezTo>
                        <a:pt x="7867" y="5305"/>
                        <a:pt x="7265" y="5018"/>
                        <a:pt x="6899" y="4445"/>
                      </a:cubicBezTo>
                      <a:lnTo>
                        <a:pt x="405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1" name="Google Shape;515;p25">
                <a:extLst>
                  <a:ext uri="{FF2B5EF4-FFF2-40B4-BE49-F238E27FC236}">
                    <a16:creationId xmlns:a16="http://schemas.microsoft.com/office/drawing/2014/main" id="{C36F7287-FE65-BBD8-E30F-0D7A46169E2D}"/>
                  </a:ext>
                </a:extLst>
              </p:cNvPr>
              <p:cNvGrpSpPr/>
              <p:nvPr/>
            </p:nvGrpSpPr>
            <p:grpSpPr>
              <a:xfrm>
                <a:off x="1027610" y="2718794"/>
                <a:ext cx="182880" cy="182880"/>
                <a:chOff x="1529350" y="258825"/>
                <a:chExt cx="423475" cy="481825"/>
              </a:xfrm>
              <a:solidFill>
                <a:schemeClr val="bg1"/>
              </a:solidFill>
            </p:grpSpPr>
            <p:sp>
              <p:nvSpPr>
                <p:cNvPr id="52" name="Google Shape;516;p25">
                  <a:extLst>
                    <a:ext uri="{FF2B5EF4-FFF2-40B4-BE49-F238E27FC236}">
                      <a16:creationId xmlns:a16="http://schemas.microsoft.com/office/drawing/2014/main" id="{4711EFE6-E28C-B2CD-DBCA-57A45C1385F6}"/>
                    </a:ext>
                  </a:extLst>
                </p:cNvPr>
                <p:cNvSpPr/>
                <p:nvPr/>
              </p:nvSpPr>
              <p:spPr>
                <a:xfrm>
                  <a:off x="1585800" y="258825"/>
                  <a:ext cx="310650" cy="43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6" h="17222" extrusionOk="0">
                      <a:moveTo>
                        <a:pt x="6213" y="3388"/>
                      </a:moveTo>
                      <a:cubicBezTo>
                        <a:pt x="7354" y="3388"/>
                        <a:pt x="8384" y="4074"/>
                        <a:pt x="8821" y="5131"/>
                      </a:cubicBezTo>
                      <a:cubicBezTo>
                        <a:pt x="9257" y="6185"/>
                        <a:pt x="9016" y="7399"/>
                        <a:pt x="8206" y="8206"/>
                      </a:cubicBezTo>
                      <a:cubicBezTo>
                        <a:pt x="7666" y="8748"/>
                        <a:pt x="6945" y="9035"/>
                        <a:pt x="6210" y="9035"/>
                      </a:cubicBezTo>
                      <a:cubicBezTo>
                        <a:pt x="5847" y="9035"/>
                        <a:pt x="5481" y="8965"/>
                        <a:pt x="5132" y="8820"/>
                      </a:cubicBezTo>
                      <a:cubicBezTo>
                        <a:pt x="4075" y="8383"/>
                        <a:pt x="3388" y="7354"/>
                        <a:pt x="3388" y="6212"/>
                      </a:cubicBezTo>
                      <a:cubicBezTo>
                        <a:pt x="3391" y="4652"/>
                        <a:pt x="4653" y="3391"/>
                        <a:pt x="6213" y="3388"/>
                      </a:cubicBezTo>
                      <a:close/>
                      <a:moveTo>
                        <a:pt x="6213" y="0"/>
                      </a:moveTo>
                      <a:cubicBezTo>
                        <a:pt x="2825" y="0"/>
                        <a:pt x="1" y="2728"/>
                        <a:pt x="1" y="6212"/>
                      </a:cubicBezTo>
                      <a:cubicBezTo>
                        <a:pt x="1" y="7537"/>
                        <a:pt x="398" y="8718"/>
                        <a:pt x="1163" y="9826"/>
                      </a:cubicBezTo>
                      <a:lnTo>
                        <a:pt x="5737" y="16959"/>
                      </a:lnTo>
                      <a:cubicBezTo>
                        <a:pt x="5847" y="17134"/>
                        <a:pt x="6029" y="17221"/>
                        <a:pt x="6211" y="17221"/>
                      </a:cubicBezTo>
                      <a:cubicBezTo>
                        <a:pt x="6394" y="17221"/>
                        <a:pt x="6576" y="17134"/>
                        <a:pt x="6686" y="16959"/>
                      </a:cubicBezTo>
                      <a:lnTo>
                        <a:pt x="11278" y="9802"/>
                      </a:lnTo>
                      <a:cubicBezTo>
                        <a:pt x="12025" y="8751"/>
                        <a:pt x="12425" y="7498"/>
                        <a:pt x="12422" y="6212"/>
                      </a:cubicBezTo>
                      <a:cubicBezTo>
                        <a:pt x="12422" y="2786"/>
                        <a:pt x="9637" y="0"/>
                        <a:pt x="62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3" name="Google Shape;517;p25">
                  <a:extLst>
                    <a:ext uri="{FF2B5EF4-FFF2-40B4-BE49-F238E27FC236}">
                      <a16:creationId xmlns:a16="http://schemas.microsoft.com/office/drawing/2014/main" id="{BF7BB82E-6BA8-DAAB-918B-8EE99FBB2340}"/>
                    </a:ext>
                  </a:extLst>
                </p:cNvPr>
                <p:cNvSpPr/>
                <p:nvPr/>
              </p:nvSpPr>
              <p:spPr>
                <a:xfrm>
                  <a:off x="1529350" y="583200"/>
                  <a:ext cx="423475" cy="15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9" h="6298" extrusionOk="0">
                      <a:moveTo>
                        <a:pt x="4050" y="1"/>
                      </a:moveTo>
                      <a:cubicBezTo>
                        <a:pt x="1545" y="582"/>
                        <a:pt x="0" y="1642"/>
                        <a:pt x="0" y="2909"/>
                      </a:cubicBezTo>
                      <a:cubicBezTo>
                        <a:pt x="0" y="5111"/>
                        <a:pt x="4364" y="6297"/>
                        <a:pt x="8471" y="6297"/>
                      </a:cubicBezTo>
                      <a:cubicBezTo>
                        <a:pt x="12575" y="6297"/>
                        <a:pt x="16938" y="5111"/>
                        <a:pt x="16938" y="2909"/>
                      </a:cubicBezTo>
                      <a:cubicBezTo>
                        <a:pt x="16938" y="1642"/>
                        <a:pt x="15391" y="579"/>
                        <a:pt x="12882" y="1"/>
                      </a:cubicBezTo>
                      <a:lnTo>
                        <a:pt x="10040" y="4445"/>
                      </a:lnTo>
                      <a:cubicBezTo>
                        <a:pt x="9673" y="5018"/>
                        <a:pt x="9071" y="5305"/>
                        <a:pt x="8469" y="5305"/>
                      </a:cubicBezTo>
                      <a:cubicBezTo>
                        <a:pt x="7867" y="5305"/>
                        <a:pt x="7265" y="5018"/>
                        <a:pt x="6899" y="4445"/>
                      </a:cubicBezTo>
                      <a:lnTo>
                        <a:pt x="405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5" name="Google Shape;515;p25">
                <a:extLst>
                  <a:ext uri="{FF2B5EF4-FFF2-40B4-BE49-F238E27FC236}">
                    <a16:creationId xmlns:a16="http://schemas.microsoft.com/office/drawing/2014/main" id="{FA32D11B-E792-161A-B5B0-03C9794020FB}"/>
                  </a:ext>
                </a:extLst>
              </p:cNvPr>
              <p:cNvGrpSpPr/>
              <p:nvPr/>
            </p:nvGrpSpPr>
            <p:grpSpPr>
              <a:xfrm>
                <a:off x="839613" y="2788073"/>
                <a:ext cx="182880" cy="182880"/>
                <a:chOff x="1529350" y="258825"/>
                <a:chExt cx="423475" cy="481825"/>
              </a:xfrm>
              <a:solidFill>
                <a:schemeClr val="bg1"/>
              </a:solidFill>
            </p:grpSpPr>
            <p:sp>
              <p:nvSpPr>
                <p:cNvPr id="56" name="Google Shape;516;p25">
                  <a:extLst>
                    <a:ext uri="{FF2B5EF4-FFF2-40B4-BE49-F238E27FC236}">
                      <a16:creationId xmlns:a16="http://schemas.microsoft.com/office/drawing/2014/main" id="{C5BCDA83-4866-9D89-EF01-1662FF4F6D0F}"/>
                    </a:ext>
                  </a:extLst>
                </p:cNvPr>
                <p:cNvSpPr/>
                <p:nvPr/>
              </p:nvSpPr>
              <p:spPr>
                <a:xfrm>
                  <a:off x="1585800" y="258825"/>
                  <a:ext cx="310650" cy="43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6" h="17222" extrusionOk="0">
                      <a:moveTo>
                        <a:pt x="6213" y="3388"/>
                      </a:moveTo>
                      <a:cubicBezTo>
                        <a:pt x="7354" y="3388"/>
                        <a:pt x="8384" y="4074"/>
                        <a:pt x="8821" y="5131"/>
                      </a:cubicBezTo>
                      <a:cubicBezTo>
                        <a:pt x="9257" y="6185"/>
                        <a:pt x="9016" y="7399"/>
                        <a:pt x="8206" y="8206"/>
                      </a:cubicBezTo>
                      <a:cubicBezTo>
                        <a:pt x="7666" y="8748"/>
                        <a:pt x="6945" y="9035"/>
                        <a:pt x="6210" y="9035"/>
                      </a:cubicBezTo>
                      <a:cubicBezTo>
                        <a:pt x="5847" y="9035"/>
                        <a:pt x="5481" y="8965"/>
                        <a:pt x="5132" y="8820"/>
                      </a:cubicBezTo>
                      <a:cubicBezTo>
                        <a:pt x="4075" y="8383"/>
                        <a:pt x="3388" y="7354"/>
                        <a:pt x="3388" y="6212"/>
                      </a:cubicBezTo>
                      <a:cubicBezTo>
                        <a:pt x="3391" y="4652"/>
                        <a:pt x="4653" y="3391"/>
                        <a:pt x="6213" y="3388"/>
                      </a:cubicBezTo>
                      <a:close/>
                      <a:moveTo>
                        <a:pt x="6213" y="0"/>
                      </a:moveTo>
                      <a:cubicBezTo>
                        <a:pt x="2825" y="0"/>
                        <a:pt x="1" y="2728"/>
                        <a:pt x="1" y="6212"/>
                      </a:cubicBezTo>
                      <a:cubicBezTo>
                        <a:pt x="1" y="7537"/>
                        <a:pt x="398" y="8718"/>
                        <a:pt x="1163" y="9826"/>
                      </a:cubicBezTo>
                      <a:lnTo>
                        <a:pt x="5737" y="16959"/>
                      </a:lnTo>
                      <a:cubicBezTo>
                        <a:pt x="5847" y="17134"/>
                        <a:pt x="6029" y="17221"/>
                        <a:pt x="6211" y="17221"/>
                      </a:cubicBezTo>
                      <a:cubicBezTo>
                        <a:pt x="6394" y="17221"/>
                        <a:pt x="6576" y="17134"/>
                        <a:pt x="6686" y="16959"/>
                      </a:cubicBezTo>
                      <a:lnTo>
                        <a:pt x="11278" y="9802"/>
                      </a:lnTo>
                      <a:cubicBezTo>
                        <a:pt x="12025" y="8751"/>
                        <a:pt x="12425" y="7498"/>
                        <a:pt x="12422" y="6212"/>
                      </a:cubicBezTo>
                      <a:cubicBezTo>
                        <a:pt x="12422" y="2786"/>
                        <a:pt x="9637" y="0"/>
                        <a:pt x="62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7" name="Google Shape;517;p25">
                  <a:extLst>
                    <a:ext uri="{FF2B5EF4-FFF2-40B4-BE49-F238E27FC236}">
                      <a16:creationId xmlns:a16="http://schemas.microsoft.com/office/drawing/2014/main" id="{D4B64EB1-7391-4251-EC6D-389EE11F0A2A}"/>
                    </a:ext>
                  </a:extLst>
                </p:cNvPr>
                <p:cNvSpPr/>
                <p:nvPr/>
              </p:nvSpPr>
              <p:spPr>
                <a:xfrm>
                  <a:off x="1529350" y="583200"/>
                  <a:ext cx="423475" cy="15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9" h="6298" extrusionOk="0">
                      <a:moveTo>
                        <a:pt x="4050" y="1"/>
                      </a:moveTo>
                      <a:cubicBezTo>
                        <a:pt x="1545" y="582"/>
                        <a:pt x="0" y="1642"/>
                        <a:pt x="0" y="2909"/>
                      </a:cubicBezTo>
                      <a:cubicBezTo>
                        <a:pt x="0" y="5111"/>
                        <a:pt x="4364" y="6297"/>
                        <a:pt x="8471" y="6297"/>
                      </a:cubicBezTo>
                      <a:cubicBezTo>
                        <a:pt x="12575" y="6297"/>
                        <a:pt x="16938" y="5111"/>
                        <a:pt x="16938" y="2909"/>
                      </a:cubicBezTo>
                      <a:cubicBezTo>
                        <a:pt x="16938" y="1642"/>
                        <a:pt x="15391" y="579"/>
                        <a:pt x="12882" y="1"/>
                      </a:cubicBezTo>
                      <a:lnTo>
                        <a:pt x="10040" y="4445"/>
                      </a:lnTo>
                      <a:cubicBezTo>
                        <a:pt x="9673" y="5018"/>
                        <a:pt x="9071" y="5305"/>
                        <a:pt x="8469" y="5305"/>
                      </a:cubicBezTo>
                      <a:cubicBezTo>
                        <a:pt x="7867" y="5305"/>
                        <a:pt x="7265" y="5018"/>
                        <a:pt x="6899" y="4445"/>
                      </a:cubicBezTo>
                      <a:lnTo>
                        <a:pt x="4050" y="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7169" name="Group 7168">
            <a:extLst>
              <a:ext uri="{FF2B5EF4-FFF2-40B4-BE49-F238E27FC236}">
                <a16:creationId xmlns:a16="http://schemas.microsoft.com/office/drawing/2014/main" id="{CA11EAAA-EEF8-D4FB-CC62-C3878F644D36}"/>
              </a:ext>
            </a:extLst>
          </p:cNvPr>
          <p:cNvGrpSpPr/>
          <p:nvPr/>
        </p:nvGrpSpPr>
        <p:grpSpPr>
          <a:xfrm>
            <a:off x="805994" y="4166439"/>
            <a:ext cx="8791204" cy="698100"/>
            <a:chOff x="729724" y="3377270"/>
            <a:chExt cx="8791204" cy="698100"/>
          </a:xfrm>
        </p:grpSpPr>
        <p:sp>
          <p:nvSpPr>
            <p:cNvPr id="12" name="Google Shape;477;p25">
              <a:extLst>
                <a:ext uri="{FF2B5EF4-FFF2-40B4-BE49-F238E27FC236}">
                  <a16:creationId xmlns:a16="http://schemas.microsoft.com/office/drawing/2014/main" id="{743E3D12-B477-EB71-BB3E-A9C05D35DBFB}"/>
                </a:ext>
              </a:extLst>
            </p:cNvPr>
            <p:cNvSpPr/>
            <p:nvPr/>
          </p:nvSpPr>
          <p:spPr>
            <a:xfrm>
              <a:off x="729724" y="3377270"/>
              <a:ext cx="8791204" cy="698100"/>
            </a:xfrm>
            <a:prstGeom prst="roundRect">
              <a:avLst>
                <a:gd name="adj" fmla="val 50000"/>
              </a:avLst>
            </a:prstGeom>
            <a:solidFill>
              <a:srgbClr val="EEEEEE"/>
            </a:solidFill>
            <a:ln w="28575">
              <a:solidFill>
                <a:srgbClr val="0B49CB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1"/>
              <a:r>
                <a:rPr lang="en-US" sz="2000" b="1" dirty="0">
                  <a:solidFill>
                    <a:srgbClr val="0B49CB"/>
                  </a:solidFill>
                  <a:latin typeface="Abadi" panose="020B0604020104020204" pitchFamily="34" charset="0"/>
                </a:rPr>
                <a:t>Circles </a:t>
              </a:r>
              <a:r>
                <a:rPr lang="en-US" sz="2000" dirty="0">
                  <a:solidFill>
                    <a:srgbClr val="0B49CB"/>
                  </a:solidFill>
                  <a:latin typeface="Abadi" panose="020B0604020104020204" pitchFamily="34" charset="0"/>
                </a:rPr>
                <a:t>were used to add a highlighted circle area on specific coordinates</a:t>
              </a:r>
              <a:endParaRPr lang="en-US" sz="2000" dirty="0">
                <a:solidFill>
                  <a:srgbClr val="0B49CB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877BE4B-6514-2828-2A35-E97E488A6A9A}"/>
                </a:ext>
              </a:extLst>
            </p:cNvPr>
            <p:cNvSpPr/>
            <p:nvPr/>
          </p:nvSpPr>
          <p:spPr>
            <a:xfrm>
              <a:off x="914476" y="3534366"/>
              <a:ext cx="401393" cy="383908"/>
            </a:xfrm>
            <a:prstGeom prst="ellipse">
              <a:avLst/>
            </a:prstGeom>
            <a:noFill/>
            <a:ln w="28575">
              <a:solidFill>
                <a:srgbClr val="0B49CB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B49CB"/>
                </a:solidFill>
              </a:endParaRPr>
            </a:p>
          </p:txBody>
        </p:sp>
      </p:grpSp>
      <p:grpSp>
        <p:nvGrpSpPr>
          <p:cNvPr id="7171" name="Group 7170">
            <a:extLst>
              <a:ext uri="{FF2B5EF4-FFF2-40B4-BE49-F238E27FC236}">
                <a16:creationId xmlns:a16="http://schemas.microsoft.com/office/drawing/2014/main" id="{5C906C4E-9EB4-3539-E7E1-6A1628FF816C}"/>
              </a:ext>
            </a:extLst>
          </p:cNvPr>
          <p:cNvGrpSpPr/>
          <p:nvPr/>
        </p:nvGrpSpPr>
        <p:grpSpPr>
          <a:xfrm>
            <a:off x="805994" y="5011796"/>
            <a:ext cx="8787384" cy="698100"/>
            <a:chOff x="704238" y="4351116"/>
            <a:chExt cx="8787384" cy="698100"/>
          </a:xfrm>
        </p:grpSpPr>
        <p:sp>
          <p:nvSpPr>
            <p:cNvPr id="24" name="Google Shape;477;p25">
              <a:extLst>
                <a:ext uri="{FF2B5EF4-FFF2-40B4-BE49-F238E27FC236}">
                  <a16:creationId xmlns:a16="http://schemas.microsoft.com/office/drawing/2014/main" id="{1AFECEA5-3E82-9ACE-13D6-514FEDCF10A1}"/>
                </a:ext>
              </a:extLst>
            </p:cNvPr>
            <p:cNvSpPr/>
            <p:nvPr/>
          </p:nvSpPr>
          <p:spPr>
            <a:xfrm>
              <a:off x="704238" y="4351116"/>
              <a:ext cx="8787384" cy="698100"/>
            </a:xfrm>
            <a:prstGeom prst="roundRect">
              <a:avLst>
                <a:gd name="adj" fmla="val 50000"/>
              </a:avLst>
            </a:prstGeom>
            <a:solidFill>
              <a:srgbClr val="0B49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1"/>
              <a:r>
                <a:rPr lang="en-US" sz="2000" b="1" dirty="0">
                  <a:solidFill>
                    <a:srgbClr val="FFFFFF"/>
                  </a:solidFill>
                  <a:latin typeface="Abadi" panose="020B0604020104020204" pitchFamily="34" charset="0"/>
                </a:rPr>
                <a:t>Lines</a:t>
              </a:r>
              <a:r>
                <a:rPr lang="en-US" sz="2000" dirty="0">
                  <a:solidFill>
                    <a:srgbClr val="FFFFFF"/>
                  </a:solidFill>
                  <a:latin typeface="Abadi" panose="020B0604020104020204" pitchFamily="34" charset="0"/>
                </a:rPr>
                <a:t> were used to show the distances between a launch site to its proximities</a:t>
              </a:r>
              <a:endParaRPr lang="en-US" sz="2000" dirty="0">
                <a:solidFill>
                  <a:srgbClr val="FFFFFF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8234AB5-E8A4-307D-A21E-B549E6D19C08}"/>
                </a:ext>
              </a:extLst>
            </p:cNvPr>
            <p:cNvCxnSpPr/>
            <p:nvPr/>
          </p:nvCxnSpPr>
          <p:spPr>
            <a:xfrm flipV="1">
              <a:off x="946511" y="4549689"/>
              <a:ext cx="337321" cy="293167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75" name="TextBox 7174">
            <a:extLst>
              <a:ext uri="{FF2B5EF4-FFF2-40B4-BE49-F238E27FC236}">
                <a16:creationId xmlns:a16="http://schemas.microsoft.com/office/drawing/2014/main" id="{5FCEDDB1-74C3-FB6E-EDAF-41EA20F73490}"/>
              </a:ext>
            </a:extLst>
          </p:cNvPr>
          <p:cNvSpPr txBox="1"/>
          <p:nvPr/>
        </p:nvSpPr>
        <p:spPr>
          <a:xfrm>
            <a:off x="805994" y="1620585"/>
            <a:ext cx="87873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effectLst/>
                <a:latin typeface="Abadi" panose="020B0604020104020204" pitchFamily="34" charset="0"/>
              </a:rPr>
              <a:t>Folium was employed </a:t>
            </a:r>
            <a:r>
              <a:rPr lang="en-US" sz="2000" dirty="0">
                <a:latin typeface="Abadi" panose="020B0604020104020204" pitchFamily="34" charset="0"/>
              </a:rPr>
              <a:t>t</a:t>
            </a:r>
            <a:r>
              <a:rPr lang="en-US" sz="2000" b="0" i="0" dirty="0">
                <a:effectLst/>
                <a:latin typeface="Abadi" panose="020B0604020104020204" pitchFamily="34" charset="0"/>
              </a:rPr>
              <a:t>o uncover any discernible geographical patterns related to launch sites</a:t>
            </a:r>
            <a:endParaRPr lang="en-US" sz="20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154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32D58E-5F63-06F6-0EF8-B3DAEF747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3C81B-5226-A626-02FE-210726BE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A582E9A-24FF-4A95-A78E-44A6E318D6E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3469A35C-5295-5C7A-6331-26428064AC0C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302BAFF1-4402-F63B-6A5B-E7EE98D28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A4D0D043-EB5D-3A0F-29BA-33D2941E4F1B}"/>
              </a:ext>
            </a:extLst>
          </p:cNvPr>
          <p:cNvSpPr/>
          <p:nvPr/>
        </p:nvSpPr>
        <p:spPr>
          <a:xfrm rot="5400000">
            <a:off x="3709249" y="3111713"/>
            <a:ext cx="524848" cy="696772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https://github.com/NelbaBarreto/applied-data-science-capstone/blob/main/7_spacex_dash_app.py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216757-586C-1606-9FF9-7631909F6A16}"/>
              </a:ext>
            </a:extLst>
          </p:cNvPr>
          <p:cNvSpPr txBox="1"/>
          <p:nvPr/>
        </p:nvSpPr>
        <p:spPr>
          <a:xfrm>
            <a:off x="824743" y="1562956"/>
            <a:ext cx="9268558" cy="430887"/>
          </a:xfrm>
          <a:prstGeom prst="rect">
            <a:avLst/>
          </a:prstGeom>
          <a:noFill/>
        </p:spPr>
        <p:txBody>
          <a:bodyPr wrap="square" lIns="0">
            <a:spAutoFit/>
          </a:bodyPr>
          <a:lstStyle>
            <a:defPPr>
              <a:defRPr lang="en-US"/>
            </a:defPPr>
            <a:lvl1pPr>
              <a:spcBef>
                <a:spcPts val="1400"/>
              </a:spcBef>
              <a:defRPr sz="2200">
                <a:solidFill>
                  <a:srgbClr val="0B49CB"/>
                </a:solidFill>
                <a:latin typeface="Abadi"/>
              </a:defRPr>
            </a:lvl1pPr>
          </a:lstStyle>
          <a:p>
            <a:r>
              <a:rPr lang="en-US" dirty="0"/>
              <a:t>The dashboard includes the following plots, graphs, and interactive features: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96E29D7-52C3-7EB6-0800-E0E1718EF400}"/>
              </a:ext>
            </a:extLst>
          </p:cNvPr>
          <p:cNvGrpSpPr/>
          <p:nvPr/>
        </p:nvGrpSpPr>
        <p:grpSpPr>
          <a:xfrm>
            <a:off x="824743" y="2324691"/>
            <a:ext cx="9268558" cy="640080"/>
            <a:chOff x="322186" y="1762229"/>
            <a:chExt cx="8912478" cy="49377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954B00F-7053-010D-3C85-07D5F0D1E0F4}"/>
                </a:ext>
              </a:extLst>
            </p:cNvPr>
            <p:cNvSpPr txBox="1"/>
            <p:nvPr/>
          </p:nvSpPr>
          <p:spPr>
            <a:xfrm>
              <a:off x="322186" y="1762229"/>
              <a:ext cx="8912478" cy="493776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</a:lstStyle>
            <a:p>
              <a:pPr lvl="1"/>
              <a:r>
                <a:rPr lang="en-US" dirty="0"/>
                <a:t>A </a:t>
              </a:r>
              <a:r>
                <a:rPr lang="en-US" b="1" dirty="0">
                  <a:solidFill>
                    <a:srgbClr val="C00000"/>
                  </a:solidFill>
                </a:rPr>
                <a:t>drop-down menu </a:t>
              </a:r>
              <a:r>
                <a:rPr lang="en-US" dirty="0"/>
                <a:t>for selecting launch sites</a:t>
              </a:r>
            </a:p>
          </p:txBody>
        </p:sp>
        <p:sp>
          <p:nvSpPr>
            <p:cNvPr id="11" name="Google Shape;1540;p43">
              <a:extLst>
                <a:ext uri="{FF2B5EF4-FFF2-40B4-BE49-F238E27FC236}">
                  <a16:creationId xmlns:a16="http://schemas.microsoft.com/office/drawing/2014/main" id="{7F85C213-7337-2054-905D-A6907DAC543C}"/>
                </a:ext>
              </a:extLst>
            </p:cNvPr>
            <p:cNvSpPr/>
            <p:nvPr/>
          </p:nvSpPr>
          <p:spPr>
            <a:xfrm>
              <a:off x="322186" y="1762229"/>
              <a:ext cx="484364" cy="490505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01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EB27069-61AD-1F01-30D5-84BC35D87E70}"/>
              </a:ext>
            </a:extLst>
          </p:cNvPr>
          <p:cNvGrpSpPr/>
          <p:nvPr/>
        </p:nvGrpSpPr>
        <p:grpSpPr>
          <a:xfrm>
            <a:off x="824743" y="3235619"/>
            <a:ext cx="9268558" cy="637249"/>
            <a:chOff x="322186" y="1762229"/>
            <a:chExt cx="8912478" cy="4937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59373AB-C01D-AB79-B41D-3F029BE5B234}"/>
                </a:ext>
              </a:extLst>
            </p:cNvPr>
            <p:cNvSpPr txBox="1"/>
            <p:nvPr/>
          </p:nvSpPr>
          <p:spPr>
            <a:xfrm>
              <a:off x="322186" y="1762229"/>
              <a:ext cx="8912478" cy="493776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</a:lstStyle>
            <a:p>
              <a:pPr lvl="1"/>
              <a:r>
                <a:rPr lang="en-US" dirty="0"/>
                <a:t>A </a:t>
              </a:r>
              <a:r>
                <a:rPr lang="en-US" b="1" dirty="0">
                  <a:solidFill>
                    <a:srgbClr val="C00000"/>
                  </a:solidFill>
                </a:rPr>
                <a:t>callback function that renders a pie chart</a:t>
              </a:r>
              <a:r>
                <a:rPr lang="en-US" dirty="0"/>
                <a:t>, visualizing the counts of launch successes based on the selected launch site from the dropdown</a:t>
              </a:r>
            </a:p>
          </p:txBody>
        </p:sp>
        <p:sp>
          <p:nvSpPr>
            <p:cNvPr id="18" name="Google Shape;1540;p43">
              <a:extLst>
                <a:ext uri="{FF2B5EF4-FFF2-40B4-BE49-F238E27FC236}">
                  <a16:creationId xmlns:a16="http://schemas.microsoft.com/office/drawing/2014/main" id="{C6F23CF8-3505-2DE4-D612-A5E76A67434B}"/>
                </a:ext>
              </a:extLst>
            </p:cNvPr>
            <p:cNvSpPr/>
            <p:nvPr/>
          </p:nvSpPr>
          <p:spPr>
            <a:xfrm>
              <a:off x="322186" y="1762229"/>
              <a:ext cx="484364" cy="490505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02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9D4E0E7-8DAB-74EB-5AEB-65504DF787F4}"/>
              </a:ext>
            </a:extLst>
          </p:cNvPr>
          <p:cNvGrpSpPr/>
          <p:nvPr/>
        </p:nvGrpSpPr>
        <p:grpSpPr>
          <a:xfrm>
            <a:off x="824743" y="4143716"/>
            <a:ext cx="9268558" cy="640080"/>
            <a:chOff x="322186" y="1762229"/>
            <a:chExt cx="8912478" cy="49377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069C0AE-727C-8994-3D14-92542E4BD923}"/>
                </a:ext>
              </a:extLst>
            </p:cNvPr>
            <p:cNvSpPr txBox="1"/>
            <p:nvPr/>
          </p:nvSpPr>
          <p:spPr>
            <a:xfrm>
              <a:off x="322186" y="1762229"/>
              <a:ext cx="8912478" cy="493776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</a:lstStyle>
            <a:p>
              <a:pPr lvl="1"/>
              <a:r>
                <a:rPr lang="en-US" dirty="0"/>
                <a:t>A </a:t>
              </a:r>
              <a:r>
                <a:rPr lang="en-US" b="1" dirty="0">
                  <a:solidFill>
                    <a:srgbClr val="C00000"/>
                  </a:solidFill>
                </a:rPr>
                <a:t>range slider </a:t>
              </a:r>
              <a:r>
                <a:rPr lang="en-US" dirty="0"/>
                <a:t>for selecting payload parameters</a:t>
              </a:r>
            </a:p>
          </p:txBody>
        </p:sp>
        <p:sp>
          <p:nvSpPr>
            <p:cNvPr id="25" name="Google Shape;1540;p43">
              <a:extLst>
                <a:ext uri="{FF2B5EF4-FFF2-40B4-BE49-F238E27FC236}">
                  <a16:creationId xmlns:a16="http://schemas.microsoft.com/office/drawing/2014/main" id="{D9B039E1-8E9B-AA6E-DB66-E13FA7855B78}"/>
                </a:ext>
              </a:extLst>
            </p:cNvPr>
            <p:cNvSpPr/>
            <p:nvPr/>
          </p:nvSpPr>
          <p:spPr>
            <a:xfrm>
              <a:off x="322186" y="1762229"/>
              <a:ext cx="484364" cy="490505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03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538A9AC-9B7B-E5B6-39AD-DB75C84D2E9D}"/>
              </a:ext>
            </a:extLst>
          </p:cNvPr>
          <p:cNvGrpSpPr/>
          <p:nvPr/>
        </p:nvGrpSpPr>
        <p:grpSpPr>
          <a:xfrm>
            <a:off x="824743" y="5054644"/>
            <a:ext cx="9268558" cy="640080"/>
            <a:chOff x="322186" y="1762229"/>
            <a:chExt cx="8912478" cy="49377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0CE0D62-3368-B8A3-6FA7-72FDA72677B2}"/>
                </a:ext>
              </a:extLst>
            </p:cNvPr>
            <p:cNvSpPr txBox="1"/>
            <p:nvPr/>
          </p:nvSpPr>
          <p:spPr>
            <a:xfrm>
              <a:off x="322186" y="1762229"/>
              <a:ext cx="8912478" cy="493776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>
                <a:defRPr>
                  <a:solidFill>
                    <a:schemeClr val="accent3">
                      <a:lumMod val="25000"/>
                    </a:schemeClr>
                  </a:solidFill>
                  <a:latin typeface="Abadi" panose="020B0604020104020204" pitchFamily="34" charset="0"/>
                </a:defRPr>
              </a:lvl1pPr>
            </a:lstStyle>
            <a:p>
              <a:pPr lvl="1"/>
              <a:r>
                <a:rPr lang="en-US" dirty="0"/>
                <a:t>A </a:t>
              </a:r>
              <a:r>
                <a:rPr lang="en-US" b="1" dirty="0">
                  <a:solidFill>
                    <a:srgbClr val="C00000"/>
                  </a:solidFill>
                </a:rPr>
                <a:t>callback function that renders a scatter plot </a:t>
              </a:r>
              <a:r>
                <a:rPr lang="en-US" dirty="0"/>
                <a:t>depicting </a:t>
              </a:r>
              <a:r>
                <a:rPr lang="en-US" b="1" dirty="0"/>
                <a:t>Payload vs. Launch Outcome</a:t>
              </a:r>
              <a:r>
                <a:rPr lang="en-US" dirty="0"/>
                <a:t>, based on the selected payload parameters</a:t>
              </a:r>
            </a:p>
          </p:txBody>
        </p:sp>
        <p:sp>
          <p:nvSpPr>
            <p:cNvPr id="28" name="Google Shape;1540;p43">
              <a:extLst>
                <a:ext uri="{FF2B5EF4-FFF2-40B4-BE49-F238E27FC236}">
                  <a16:creationId xmlns:a16="http://schemas.microsoft.com/office/drawing/2014/main" id="{FD5938D7-70F4-A25F-7F80-A00046BE3DB6}"/>
                </a:ext>
              </a:extLst>
            </p:cNvPr>
            <p:cNvSpPr/>
            <p:nvPr/>
          </p:nvSpPr>
          <p:spPr>
            <a:xfrm>
              <a:off x="322186" y="1762229"/>
              <a:ext cx="484364" cy="490505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04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211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230828-DE97-857B-81DD-B45EE1E6F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62288-54EB-1529-1F7C-2C5B62A82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800B84E-78C2-9C76-AE03-B8114D08B7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3C70675E-33D6-67CD-C6E8-9D56D36B7DD8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A17247D2-3E05-BFB7-D1FF-53152FAC4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E65AD2D1-8FFF-0329-F4F1-B48D2E8A9C91}"/>
              </a:ext>
            </a:extLst>
          </p:cNvPr>
          <p:cNvSpPr/>
          <p:nvPr/>
        </p:nvSpPr>
        <p:spPr>
          <a:xfrm rot="5400000">
            <a:off x="4961975" y="1858985"/>
            <a:ext cx="524848" cy="947318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https://github.com/NelbaBarreto/applied-data-science-capstone/blob/main/8_SpaceX_Machine_Learning_Prediction_Part_5.ipynb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5" name="Google Shape;1538;p43">
            <a:extLst>
              <a:ext uri="{FF2B5EF4-FFF2-40B4-BE49-F238E27FC236}">
                <a16:creationId xmlns:a16="http://schemas.microsoft.com/office/drawing/2014/main" id="{75FA6471-2FF0-3556-78B8-BD510DE42C5D}"/>
              </a:ext>
            </a:extLst>
          </p:cNvPr>
          <p:cNvSpPr/>
          <p:nvPr/>
        </p:nvSpPr>
        <p:spPr>
          <a:xfrm>
            <a:off x="1223922" y="2032357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NumPy array for the target variable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538;p43">
            <a:extLst>
              <a:ext uri="{FF2B5EF4-FFF2-40B4-BE49-F238E27FC236}">
                <a16:creationId xmlns:a16="http://schemas.microsoft.com/office/drawing/2014/main" id="{A41D9D48-F33B-122A-0629-81048AEB49E5}"/>
              </a:ext>
            </a:extLst>
          </p:cNvPr>
          <p:cNvSpPr/>
          <p:nvPr/>
        </p:nvSpPr>
        <p:spPr>
          <a:xfrm>
            <a:off x="1223922" y="3150544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the feature data</a:t>
            </a:r>
          </a:p>
        </p:txBody>
      </p:sp>
      <p:sp>
        <p:nvSpPr>
          <p:cNvPr id="9" name="Google Shape;1525;p43">
            <a:extLst>
              <a:ext uri="{FF2B5EF4-FFF2-40B4-BE49-F238E27FC236}">
                <a16:creationId xmlns:a16="http://schemas.microsoft.com/office/drawing/2014/main" id="{9154612D-9BB0-5051-856A-50F848E136DF}"/>
              </a:ext>
            </a:extLst>
          </p:cNvPr>
          <p:cNvSpPr/>
          <p:nvPr/>
        </p:nvSpPr>
        <p:spPr>
          <a:xfrm>
            <a:off x="1329442" y="4384479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538;p43">
            <a:extLst>
              <a:ext uri="{FF2B5EF4-FFF2-40B4-BE49-F238E27FC236}">
                <a16:creationId xmlns:a16="http://schemas.microsoft.com/office/drawing/2014/main" id="{360231C9-EF3F-4172-61D8-E7D70BFB62C1}"/>
              </a:ext>
            </a:extLst>
          </p:cNvPr>
          <p:cNvSpPr/>
          <p:nvPr/>
        </p:nvSpPr>
        <p:spPr>
          <a:xfrm>
            <a:off x="1223922" y="4262566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into training and testing sets</a:t>
            </a:r>
          </a:p>
        </p:txBody>
      </p:sp>
      <p:sp>
        <p:nvSpPr>
          <p:cNvPr id="11" name="Google Shape;1538;p43">
            <a:extLst>
              <a:ext uri="{FF2B5EF4-FFF2-40B4-BE49-F238E27FC236}">
                <a16:creationId xmlns:a16="http://schemas.microsoft.com/office/drawing/2014/main" id="{C5CF86F4-A236-3B2F-5AD0-94526FA52804}"/>
              </a:ext>
            </a:extLst>
          </p:cNvPr>
          <p:cNvSpPr/>
          <p:nvPr/>
        </p:nvSpPr>
        <p:spPr>
          <a:xfrm>
            <a:off x="6501945" y="2032357"/>
            <a:ext cx="4114800" cy="1209256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Utilize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train models for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Logistic Regression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Support Vector Machine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Decision Tree Classifier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K Nearest Neighbors</a:t>
            </a:r>
          </a:p>
        </p:txBody>
      </p:sp>
      <p:sp>
        <p:nvSpPr>
          <p:cNvPr id="12" name="Google Shape;1538;p43">
            <a:extLst>
              <a:ext uri="{FF2B5EF4-FFF2-40B4-BE49-F238E27FC236}">
                <a16:creationId xmlns:a16="http://schemas.microsoft.com/office/drawing/2014/main" id="{79430816-A88C-4575-2B0C-C44556B75A46}"/>
              </a:ext>
            </a:extLst>
          </p:cNvPr>
          <p:cNvSpPr/>
          <p:nvPr/>
        </p:nvSpPr>
        <p:spPr>
          <a:xfrm>
            <a:off x="6475701" y="3593288"/>
            <a:ext cx="4114800" cy="962367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accuracy of each model on the test data to identify the most effective method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0AF69D98-04DE-4FE3-2215-FFC750D049FC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5338722" y="2636985"/>
            <a:ext cx="1163223" cy="2000485"/>
          </a:xfrm>
          <a:prstGeom prst="bentConnector3">
            <a:avLst>
              <a:gd name="adj1" fmla="val 50000"/>
            </a:avLst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DB71D6D-D976-E058-91DA-0216A5BEBC1B}"/>
              </a:ext>
            </a:extLst>
          </p:cNvPr>
          <p:cNvCxnSpPr/>
          <p:nvPr/>
        </p:nvCxnSpPr>
        <p:spPr>
          <a:xfrm>
            <a:off x="3281322" y="2778157"/>
            <a:ext cx="0" cy="372387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A3426F7-ED70-1A9C-8EE1-BDA05131C213}"/>
              </a:ext>
            </a:extLst>
          </p:cNvPr>
          <p:cNvCxnSpPr/>
          <p:nvPr/>
        </p:nvCxnSpPr>
        <p:spPr>
          <a:xfrm>
            <a:off x="3281322" y="3896344"/>
            <a:ext cx="0" cy="366222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26E621A-D804-C47B-27B1-BA798BF35AC7}"/>
              </a:ext>
            </a:extLst>
          </p:cNvPr>
          <p:cNvCxnSpPr/>
          <p:nvPr/>
        </p:nvCxnSpPr>
        <p:spPr>
          <a:xfrm>
            <a:off x="8477065" y="3222905"/>
            <a:ext cx="0" cy="370383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0" name="Graphic 19" descr="Play with solid fill">
            <a:extLst>
              <a:ext uri="{FF2B5EF4-FFF2-40B4-BE49-F238E27FC236}">
                <a16:creationId xmlns:a16="http://schemas.microsoft.com/office/drawing/2014/main" id="{FC728F5A-1CAF-3F34-0F52-19E5795BE5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57878" y="1669531"/>
            <a:ext cx="246888" cy="246888"/>
          </a:xfrm>
          <a:prstGeom prst="rect">
            <a:avLst/>
          </a:prstGeom>
        </p:spPr>
      </p:pic>
      <p:pic>
        <p:nvPicPr>
          <p:cNvPr id="21" name="Graphic 20" descr="Stop with solid fill">
            <a:extLst>
              <a:ext uri="{FF2B5EF4-FFF2-40B4-BE49-F238E27FC236}">
                <a16:creationId xmlns:a16="http://schemas.microsoft.com/office/drawing/2014/main" id="{BE48CCCA-24F4-9549-A6B0-2D6BA03A48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54013" y="4653534"/>
            <a:ext cx="246104" cy="24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241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 descr="A line of dots with orange and blue dots&#10;&#10;Description automatically generated">
            <a:extLst>
              <a:ext uri="{FF2B5EF4-FFF2-40B4-BE49-F238E27FC236}">
                <a16:creationId xmlns:a16="http://schemas.microsoft.com/office/drawing/2014/main" id="{A4763AE4-2D9A-96A5-E56F-7D30042FB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44" y="1822668"/>
            <a:ext cx="11796458" cy="238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3F5E9F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57293"/>
            <a:ext cx="10595642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obtained from the SpaceX REST API and by scraping the Wikipedia's List of Falcon 9 and Falcon Heavy launches page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preparation involved encoding categorical variables into numerical representations, addressing missing data, and applying data transformations for enhanced analysis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7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After splitting the data into training and test sets, various models were employed to predict the success (1) or failure (0) of the Falcon 9 first stage landing. Optimal hyperparameters were selected using </a:t>
            </a:r>
            <a:r>
              <a:rPr lang="en-US" sz="68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6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and evaluation metrics were then applied to assess the performance of each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A57A0F-523D-C8A5-2E84-0E41BD7C8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F19A951C-8E59-D5B9-463F-C358D4636A91}"/>
              </a:ext>
            </a:extLst>
          </p:cNvPr>
          <p:cNvSpPr txBox="1"/>
          <p:nvPr/>
        </p:nvSpPr>
        <p:spPr>
          <a:xfrm>
            <a:off x="170140" y="1867641"/>
            <a:ext cx="4033707" cy="4314001"/>
          </a:xfrm>
          <a:prstGeom prst="rect">
            <a:avLst/>
          </a:prstGeom>
          <a:solidFill>
            <a:schemeClr val="bg1"/>
          </a:solidFill>
          <a:ln w="28575">
            <a:solidFill>
              <a:srgbClr val="EEEEEE"/>
            </a:solidFill>
          </a:ln>
        </p:spPr>
        <p:txBody>
          <a:bodyPr wrap="square">
            <a:spAutoFit/>
          </a:bodyPr>
          <a:lstStyle/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https://api.spacexdata.com/v4/launches/past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 information was extracted using nested API calls: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Booster name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Launchpad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Launch site, longitude, latitude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Mass, orbit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Landing outcome, type, flight count,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reuse, legs, landing pad, block, reuse count, serial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27D5E-DD75-B27B-C30C-2EDA2EED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4CDE1F2-8842-8125-A2A6-ED887F1FB6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19B88A1-5F2B-4CFB-7E3A-1BD745CACA43}"/>
              </a:ext>
            </a:extLst>
          </p:cNvPr>
          <p:cNvSpPr txBox="1"/>
          <p:nvPr/>
        </p:nvSpPr>
        <p:spPr>
          <a:xfrm>
            <a:off x="7463626" y="1858505"/>
            <a:ext cx="4032504" cy="1933863"/>
          </a:xfrm>
          <a:prstGeom prst="rect">
            <a:avLst/>
          </a:prstGeom>
          <a:solidFill>
            <a:schemeClr val="bg1"/>
          </a:solidFill>
          <a:ln w="28575">
            <a:solidFill>
              <a:srgbClr val="EEEEEE"/>
            </a:solidFill>
          </a:ln>
        </p:spPr>
        <p:txBody>
          <a:bodyPr wrap="square">
            <a:spAutoFit/>
          </a:bodyPr>
          <a:lstStyle/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https://en.wikipedia.org/wiki/List_of_Falcon_9_and_Falcon_Heavy_launches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was performed to extract an HTML table containing Falcon 9 launch records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ED02FD3-A412-D490-6366-81AD410DE016}"/>
              </a:ext>
            </a:extLst>
          </p:cNvPr>
          <p:cNvGrpSpPr/>
          <p:nvPr/>
        </p:nvGrpSpPr>
        <p:grpSpPr>
          <a:xfrm>
            <a:off x="170140" y="1620709"/>
            <a:ext cx="8065955" cy="4633223"/>
            <a:chOff x="2492405" y="1450260"/>
            <a:chExt cx="9070619" cy="5186223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7C1B50DF-BD11-778B-C4CE-A69DCF615754}"/>
                </a:ext>
              </a:extLst>
            </p:cNvPr>
            <p:cNvGrpSpPr/>
            <p:nvPr/>
          </p:nvGrpSpPr>
          <p:grpSpPr>
            <a:xfrm>
              <a:off x="6891282" y="1450260"/>
              <a:ext cx="4671742" cy="5186223"/>
              <a:chOff x="6891282" y="1450260"/>
              <a:chExt cx="4671742" cy="518622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BFEDB0EA-D0BC-84C7-B18E-A539D0A068C3}"/>
                  </a:ext>
                </a:extLst>
              </p:cNvPr>
              <p:cNvGrpSpPr/>
              <p:nvPr/>
            </p:nvGrpSpPr>
            <p:grpSpPr>
              <a:xfrm>
                <a:off x="6891282" y="1450260"/>
                <a:ext cx="4671742" cy="5186223"/>
                <a:chOff x="3603572" y="1427004"/>
                <a:chExt cx="4671742" cy="5186223"/>
              </a:xfrm>
            </p:grpSpPr>
            <p:sp>
              <p:nvSpPr>
                <p:cNvPr id="7" name="Google Shape;62;p15">
                  <a:extLst>
                    <a:ext uri="{FF2B5EF4-FFF2-40B4-BE49-F238E27FC236}">
                      <a16:creationId xmlns:a16="http://schemas.microsoft.com/office/drawing/2014/main" id="{90290D55-4CEF-6952-9D3C-A46DE3B748D9}"/>
                    </a:ext>
                  </a:extLst>
                </p:cNvPr>
                <p:cNvSpPr/>
                <p:nvPr/>
              </p:nvSpPr>
              <p:spPr>
                <a:xfrm rot="5400000">
                  <a:off x="3719276" y="3977535"/>
                  <a:ext cx="1305096" cy="1390348"/>
                </a:xfrm>
                <a:prstGeom prst="ellipse">
                  <a:avLst/>
                </a:prstGeom>
                <a:solidFill>
                  <a:srgbClr val="EEEEEE"/>
                </a:solidFill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0" tIns="91425" rIns="0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1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sp>
              <p:nvSpPr>
                <p:cNvPr id="8" name="Google Shape;63;p15">
                  <a:extLst>
                    <a:ext uri="{FF2B5EF4-FFF2-40B4-BE49-F238E27FC236}">
                      <a16:creationId xmlns:a16="http://schemas.microsoft.com/office/drawing/2014/main" id="{41ACC807-9FA6-E949-B60C-6AD86F28C3F6}"/>
                    </a:ext>
                  </a:extLst>
                </p:cNvPr>
                <p:cNvSpPr/>
                <p:nvPr/>
              </p:nvSpPr>
              <p:spPr>
                <a:xfrm rot="5400000">
                  <a:off x="4883082" y="1375629"/>
                  <a:ext cx="1809750" cy="1912500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EEEEE"/>
                </a:solidFill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" name="Google Shape;64;p15">
                  <a:extLst>
                    <a:ext uri="{FF2B5EF4-FFF2-40B4-BE49-F238E27FC236}">
                      <a16:creationId xmlns:a16="http://schemas.microsoft.com/office/drawing/2014/main" id="{BF04C1A0-7ECC-2A15-CE06-AA99C33D15C6}"/>
                    </a:ext>
                  </a:extLst>
                </p:cNvPr>
                <p:cNvGrpSpPr/>
                <p:nvPr/>
              </p:nvGrpSpPr>
              <p:grpSpPr>
                <a:xfrm>
                  <a:off x="5470309" y="1703409"/>
                  <a:ext cx="635296" cy="660311"/>
                  <a:chOff x="-2518175" y="2417678"/>
                  <a:chExt cx="292225" cy="291425"/>
                </a:xfrm>
                <a:solidFill>
                  <a:srgbClr val="0B49CB"/>
                </a:solidFill>
              </p:grpSpPr>
              <p:sp>
                <p:nvSpPr>
                  <p:cNvPr id="10" name="Google Shape;65;p15">
                    <a:extLst>
                      <a:ext uri="{FF2B5EF4-FFF2-40B4-BE49-F238E27FC236}">
                        <a16:creationId xmlns:a16="http://schemas.microsoft.com/office/drawing/2014/main" id="{D953AEC0-728E-1397-E8E8-09228F655F78}"/>
                      </a:ext>
                    </a:extLst>
                  </p:cNvPr>
                  <p:cNvSpPr/>
                  <p:nvPr/>
                </p:nvSpPr>
                <p:spPr>
                  <a:xfrm>
                    <a:off x="-2518175" y="2417678"/>
                    <a:ext cx="292225" cy="291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89" h="11657" extrusionOk="0">
                        <a:moveTo>
                          <a:pt x="9547" y="725"/>
                        </a:moveTo>
                        <a:cubicBezTo>
                          <a:pt x="9704" y="725"/>
                          <a:pt x="9830" y="788"/>
                          <a:pt x="9893" y="914"/>
                        </a:cubicBezTo>
                        <a:lnTo>
                          <a:pt x="10681" y="2772"/>
                        </a:lnTo>
                        <a:lnTo>
                          <a:pt x="1135" y="2772"/>
                        </a:lnTo>
                        <a:lnTo>
                          <a:pt x="1891" y="914"/>
                        </a:lnTo>
                        <a:cubicBezTo>
                          <a:pt x="1922" y="788"/>
                          <a:pt x="2080" y="725"/>
                          <a:pt x="2206" y="725"/>
                        </a:cubicBezTo>
                        <a:close/>
                        <a:moveTo>
                          <a:pt x="10649" y="3403"/>
                        </a:moveTo>
                        <a:cubicBezTo>
                          <a:pt x="10870" y="3403"/>
                          <a:pt x="11027" y="3560"/>
                          <a:pt x="11027" y="3749"/>
                        </a:cubicBezTo>
                        <a:lnTo>
                          <a:pt x="11027" y="5167"/>
                        </a:lnTo>
                        <a:cubicBezTo>
                          <a:pt x="11027" y="5356"/>
                          <a:pt x="10870" y="5513"/>
                          <a:pt x="10649" y="5513"/>
                        </a:cubicBezTo>
                        <a:lnTo>
                          <a:pt x="1040" y="5513"/>
                        </a:lnTo>
                        <a:cubicBezTo>
                          <a:pt x="851" y="5513"/>
                          <a:pt x="694" y="5356"/>
                          <a:pt x="694" y="5167"/>
                        </a:cubicBezTo>
                        <a:lnTo>
                          <a:pt x="694" y="3749"/>
                        </a:lnTo>
                        <a:cubicBezTo>
                          <a:pt x="694" y="3560"/>
                          <a:pt x="851" y="3403"/>
                          <a:pt x="1040" y="3403"/>
                        </a:cubicBezTo>
                        <a:close/>
                        <a:moveTo>
                          <a:pt x="10681" y="6206"/>
                        </a:moveTo>
                        <a:cubicBezTo>
                          <a:pt x="10870" y="6238"/>
                          <a:pt x="11027" y="6364"/>
                          <a:pt x="11027" y="6553"/>
                        </a:cubicBezTo>
                        <a:lnTo>
                          <a:pt x="11027" y="7939"/>
                        </a:lnTo>
                        <a:cubicBezTo>
                          <a:pt x="11027" y="8128"/>
                          <a:pt x="10870" y="8286"/>
                          <a:pt x="10681" y="8286"/>
                        </a:cubicBezTo>
                        <a:lnTo>
                          <a:pt x="1072" y="8286"/>
                        </a:lnTo>
                        <a:cubicBezTo>
                          <a:pt x="851" y="8286"/>
                          <a:pt x="694" y="8128"/>
                          <a:pt x="694" y="7939"/>
                        </a:cubicBezTo>
                        <a:lnTo>
                          <a:pt x="694" y="6553"/>
                        </a:lnTo>
                        <a:cubicBezTo>
                          <a:pt x="694" y="6364"/>
                          <a:pt x="851" y="6206"/>
                          <a:pt x="1072" y="6206"/>
                        </a:cubicBezTo>
                        <a:close/>
                        <a:moveTo>
                          <a:pt x="10681" y="8947"/>
                        </a:moveTo>
                        <a:cubicBezTo>
                          <a:pt x="10870" y="8947"/>
                          <a:pt x="11027" y="9105"/>
                          <a:pt x="11027" y="9294"/>
                        </a:cubicBezTo>
                        <a:lnTo>
                          <a:pt x="11027" y="10680"/>
                        </a:lnTo>
                        <a:cubicBezTo>
                          <a:pt x="11027" y="10869"/>
                          <a:pt x="10870" y="11027"/>
                          <a:pt x="10681" y="11027"/>
                        </a:cubicBezTo>
                        <a:lnTo>
                          <a:pt x="1072" y="11027"/>
                        </a:lnTo>
                        <a:cubicBezTo>
                          <a:pt x="851" y="11027"/>
                          <a:pt x="694" y="10869"/>
                          <a:pt x="694" y="10680"/>
                        </a:cubicBezTo>
                        <a:lnTo>
                          <a:pt x="694" y="9294"/>
                        </a:lnTo>
                        <a:cubicBezTo>
                          <a:pt x="694" y="9105"/>
                          <a:pt x="851" y="8947"/>
                          <a:pt x="1072" y="8947"/>
                        </a:cubicBezTo>
                        <a:close/>
                        <a:moveTo>
                          <a:pt x="2174" y="0"/>
                        </a:moveTo>
                        <a:cubicBezTo>
                          <a:pt x="1733" y="0"/>
                          <a:pt x="1387" y="252"/>
                          <a:pt x="1229" y="630"/>
                        </a:cubicBezTo>
                        <a:lnTo>
                          <a:pt x="64" y="3403"/>
                        </a:lnTo>
                        <a:cubicBezTo>
                          <a:pt x="32" y="3529"/>
                          <a:pt x="0" y="3686"/>
                          <a:pt x="0" y="3781"/>
                        </a:cubicBezTo>
                        <a:lnTo>
                          <a:pt x="0" y="5198"/>
                        </a:lnTo>
                        <a:cubicBezTo>
                          <a:pt x="0" y="5482"/>
                          <a:pt x="127" y="5734"/>
                          <a:pt x="284" y="5860"/>
                        </a:cubicBezTo>
                        <a:cubicBezTo>
                          <a:pt x="127" y="6080"/>
                          <a:pt x="0" y="6301"/>
                          <a:pt x="0" y="6553"/>
                        </a:cubicBezTo>
                        <a:lnTo>
                          <a:pt x="0" y="7908"/>
                        </a:lnTo>
                        <a:cubicBezTo>
                          <a:pt x="0" y="8191"/>
                          <a:pt x="127" y="8443"/>
                          <a:pt x="284" y="8601"/>
                        </a:cubicBezTo>
                        <a:cubicBezTo>
                          <a:pt x="127" y="8790"/>
                          <a:pt x="0" y="9010"/>
                          <a:pt x="0" y="9262"/>
                        </a:cubicBezTo>
                        <a:lnTo>
                          <a:pt x="0" y="10649"/>
                        </a:lnTo>
                        <a:cubicBezTo>
                          <a:pt x="0" y="11184"/>
                          <a:pt x="473" y="11657"/>
                          <a:pt x="1009" y="11657"/>
                        </a:cubicBezTo>
                        <a:lnTo>
                          <a:pt x="10618" y="11657"/>
                        </a:lnTo>
                        <a:cubicBezTo>
                          <a:pt x="11185" y="11657"/>
                          <a:pt x="11657" y="11184"/>
                          <a:pt x="11657" y="10649"/>
                        </a:cubicBezTo>
                        <a:lnTo>
                          <a:pt x="11657" y="9262"/>
                        </a:lnTo>
                        <a:cubicBezTo>
                          <a:pt x="11657" y="8979"/>
                          <a:pt x="11531" y="8758"/>
                          <a:pt x="11374" y="8601"/>
                        </a:cubicBezTo>
                        <a:cubicBezTo>
                          <a:pt x="11531" y="8380"/>
                          <a:pt x="11657" y="8160"/>
                          <a:pt x="11657" y="7908"/>
                        </a:cubicBezTo>
                        <a:lnTo>
                          <a:pt x="11657" y="6553"/>
                        </a:lnTo>
                        <a:cubicBezTo>
                          <a:pt x="11657" y="6269"/>
                          <a:pt x="11531" y="6017"/>
                          <a:pt x="11374" y="5860"/>
                        </a:cubicBezTo>
                        <a:cubicBezTo>
                          <a:pt x="11531" y="5671"/>
                          <a:pt x="11657" y="5450"/>
                          <a:pt x="11657" y="5198"/>
                        </a:cubicBezTo>
                        <a:lnTo>
                          <a:pt x="11657" y="3781"/>
                        </a:lnTo>
                        <a:lnTo>
                          <a:pt x="11689" y="3781"/>
                        </a:lnTo>
                        <a:cubicBezTo>
                          <a:pt x="11689" y="3686"/>
                          <a:pt x="11657" y="3529"/>
                          <a:pt x="11594" y="3403"/>
                        </a:cubicBezTo>
                        <a:lnTo>
                          <a:pt x="10460" y="630"/>
                        </a:lnTo>
                        <a:cubicBezTo>
                          <a:pt x="10303" y="252"/>
                          <a:pt x="9925" y="0"/>
                          <a:pt x="9515" y="0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" name="Google Shape;66;p15">
                    <a:extLst>
                      <a:ext uri="{FF2B5EF4-FFF2-40B4-BE49-F238E27FC236}">
                        <a16:creationId xmlns:a16="http://schemas.microsoft.com/office/drawing/2014/main" id="{0161C0A8-51B6-E8B8-25CB-6416457A859E}"/>
                      </a:ext>
                    </a:extLst>
                  </p:cNvPr>
                  <p:cNvSpPr/>
                  <p:nvPr/>
                </p:nvSpPr>
                <p:spPr>
                  <a:xfrm>
                    <a:off x="-2444305" y="2653231"/>
                    <a:ext cx="173300" cy="1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32" h="726" extrusionOk="0">
                        <a:moveTo>
                          <a:pt x="378" y="1"/>
                        </a:moveTo>
                        <a:cubicBezTo>
                          <a:pt x="158" y="1"/>
                          <a:pt x="0" y="159"/>
                          <a:pt x="0" y="379"/>
                        </a:cubicBezTo>
                        <a:cubicBezTo>
                          <a:pt x="0" y="568"/>
                          <a:pt x="158" y="726"/>
                          <a:pt x="378" y="726"/>
                        </a:cubicBezTo>
                        <a:lnTo>
                          <a:pt x="6585" y="726"/>
                        </a:lnTo>
                        <a:cubicBezTo>
                          <a:pt x="6774" y="726"/>
                          <a:pt x="6931" y="568"/>
                          <a:pt x="6931" y="379"/>
                        </a:cubicBezTo>
                        <a:cubicBezTo>
                          <a:pt x="6931" y="159"/>
                          <a:pt x="6774" y="1"/>
                          <a:pt x="6585" y="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" name="Google Shape;67;p15">
                    <a:extLst>
                      <a:ext uri="{FF2B5EF4-FFF2-40B4-BE49-F238E27FC236}">
                        <a16:creationId xmlns:a16="http://schemas.microsoft.com/office/drawing/2014/main" id="{5AE7E8D1-33F6-8D71-005E-9A713E9A5734}"/>
                      </a:ext>
                    </a:extLst>
                  </p:cNvPr>
                  <p:cNvSpPr/>
                  <p:nvPr/>
                </p:nvSpPr>
                <p:spPr>
                  <a:xfrm>
                    <a:off x="-2444305" y="2514530"/>
                    <a:ext cx="173300" cy="1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32" h="726" extrusionOk="0">
                        <a:moveTo>
                          <a:pt x="378" y="1"/>
                        </a:moveTo>
                        <a:cubicBezTo>
                          <a:pt x="158" y="1"/>
                          <a:pt x="0" y="158"/>
                          <a:pt x="0" y="379"/>
                        </a:cubicBezTo>
                        <a:cubicBezTo>
                          <a:pt x="0" y="568"/>
                          <a:pt x="158" y="725"/>
                          <a:pt x="378" y="725"/>
                        </a:cubicBezTo>
                        <a:lnTo>
                          <a:pt x="6585" y="725"/>
                        </a:lnTo>
                        <a:cubicBezTo>
                          <a:pt x="6774" y="725"/>
                          <a:pt x="6931" y="568"/>
                          <a:pt x="6931" y="379"/>
                        </a:cubicBezTo>
                        <a:cubicBezTo>
                          <a:pt x="6931" y="158"/>
                          <a:pt x="6774" y="1"/>
                          <a:pt x="6585" y="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68;p15">
                    <a:extLst>
                      <a:ext uri="{FF2B5EF4-FFF2-40B4-BE49-F238E27FC236}">
                        <a16:creationId xmlns:a16="http://schemas.microsoft.com/office/drawing/2014/main" id="{925F14C9-9563-370F-BB4A-43FE42DF758C}"/>
                      </a:ext>
                    </a:extLst>
                  </p:cNvPr>
                  <p:cNvSpPr/>
                  <p:nvPr/>
                </p:nvSpPr>
                <p:spPr>
                  <a:xfrm>
                    <a:off x="-2486522" y="2514530"/>
                    <a:ext cx="18125" cy="18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5" h="757" extrusionOk="0">
                        <a:moveTo>
                          <a:pt x="378" y="1"/>
                        </a:moveTo>
                        <a:cubicBezTo>
                          <a:pt x="158" y="1"/>
                          <a:pt x="0" y="158"/>
                          <a:pt x="0" y="379"/>
                        </a:cubicBezTo>
                        <a:cubicBezTo>
                          <a:pt x="0" y="568"/>
                          <a:pt x="158" y="757"/>
                          <a:pt x="378" y="757"/>
                        </a:cubicBezTo>
                        <a:cubicBezTo>
                          <a:pt x="567" y="757"/>
                          <a:pt x="725" y="568"/>
                          <a:pt x="725" y="379"/>
                        </a:cubicBezTo>
                        <a:cubicBezTo>
                          <a:pt x="725" y="158"/>
                          <a:pt x="567" y="1"/>
                          <a:pt x="378" y="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69;p15">
                    <a:extLst>
                      <a:ext uri="{FF2B5EF4-FFF2-40B4-BE49-F238E27FC236}">
                        <a16:creationId xmlns:a16="http://schemas.microsoft.com/office/drawing/2014/main" id="{68CFF2D3-A56C-CD54-E2FF-368F680F84DD}"/>
                      </a:ext>
                    </a:extLst>
                  </p:cNvPr>
                  <p:cNvSpPr/>
                  <p:nvPr/>
                </p:nvSpPr>
                <p:spPr>
                  <a:xfrm>
                    <a:off x="-2444305" y="2584600"/>
                    <a:ext cx="172525" cy="1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01" h="694" extrusionOk="0">
                        <a:moveTo>
                          <a:pt x="347" y="0"/>
                        </a:moveTo>
                        <a:cubicBezTo>
                          <a:pt x="158" y="0"/>
                          <a:pt x="1" y="158"/>
                          <a:pt x="1" y="347"/>
                        </a:cubicBezTo>
                        <a:cubicBezTo>
                          <a:pt x="32" y="536"/>
                          <a:pt x="158" y="693"/>
                          <a:pt x="347" y="693"/>
                        </a:cubicBezTo>
                        <a:lnTo>
                          <a:pt x="6554" y="693"/>
                        </a:lnTo>
                        <a:cubicBezTo>
                          <a:pt x="6774" y="693"/>
                          <a:pt x="6900" y="536"/>
                          <a:pt x="6900" y="347"/>
                        </a:cubicBezTo>
                        <a:cubicBezTo>
                          <a:pt x="6900" y="158"/>
                          <a:pt x="6774" y="0"/>
                          <a:pt x="6554" y="0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6" name="Google Shape;70;p15">
                    <a:extLst>
                      <a:ext uri="{FF2B5EF4-FFF2-40B4-BE49-F238E27FC236}">
                        <a16:creationId xmlns:a16="http://schemas.microsoft.com/office/drawing/2014/main" id="{45E9463E-8736-1C7D-832B-0D14C20F3471}"/>
                      </a:ext>
                    </a:extLst>
                  </p:cNvPr>
                  <p:cNvSpPr/>
                  <p:nvPr/>
                </p:nvSpPr>
                <p:spPr>
                  <a:xfrm>
                    <a:off x="-2485171" y="2584600"/>
                    <a:ext cx="18125" cy="17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5" h="694" extrusionOk="0">
                        <a:moveTo>
                          <a:pt x="378" y="0"/>
                        </a:moveTo>
                        <a:cubicBezTo>
                          <a:pt x="158" y="0"/>
                          <a:pt x="0" y="158"/>
                          <a:pt x="0" y="347"/>
                        </a:cubicBezTo>
                        <a:cubicBezTo>
                          <a:pt x="0" y="536"/>
                          <a:pt x="158" y="693"/>
                          <a:pt x="378" y="693"/>
                        </a:cubicBezTo>
                        <a:cubicBezTo>
                          <a:pt x="567" y="693"/>
                          <a:pt x="725" y="536"/>
                          <a:pt x="725" y="347"/>
                        </a:cubicBezTo>
                        <a:cubicBezTo>
                          <a:pt x="725" y="158"/>
                          <a:pt x="567" y="0"/>
                          <a:pt x="378" y="0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71;p15">
                    <a:extLst>
                      <a:ext uri="{FF2B5EF4-FFF2-40B4-BE49-F238E27FC236}">
                        <a16:creationId xmlns:a16="http://schemas.microsoft.com/office/drawing/2014/main" id="{D0F65D0E-9B9D-63E7-399D-363D8A9DBD40}"/>
                      </a:ext>
                    </a:extLst>
                  </p:cNvPr>
                  <p:cNvSpPr/>
                  <p:nvPr/>
                </p:nvSpPr>
                <p:spPr>
                  <a:xfrm>
                    <a:off x="-2483908" y="2653231"/>
                    <a:ext cx="18125" cy="18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5" h="726" extrusionOk="0">
                        <a:moveTo>
                          <a:pt x="378" y="1"/>
                        </a:moveTo>
                        <a:cubicBezTo>
                          <a:pt x="158" y="1"/>
                          <a:pt x="0" y="159"/>
                          <a:pt x="0" y="379"/>
                        </a:cubicBezTo>
                        <a:cubicBezTo>
                          <a:pt x="0" y="568"/>
                          <a:pt x="158" y="726"/>
                          <a:pt x="378" y="726"/>
                        </a:cubicBezTo>
                        <a:cubicBezTo>
                          <a:pt x="567" y="726"/>
                          <a:pt x="725" y="568"/>
                          <a:pt x="725" y="379"/>
                        </a:cubicBezTo>
                        <a:cubicBezTo>
                          <a:pt x="725" y="159"/>
                          <a:pt x="567" y="1"/>
                          <a:pt x="378" y="1"/>
                        </a:cubicBezTo>
                        <a:close/>
                      </a:path>
                    </a:pathLst>
                  </a:custGeom>
                  <a:grpFill/>
                  <a:ln>
                    <a:solidFill>
                      <a:srgbClr val="0B49CB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" name="Google Shape;72;p15">
                  <a:extLst>
                    <a:ext uri="{FF2B5EF4-FFF2-40B4-BE49-F238E27FC236}">
                      <a16:creationId xmlns:a16="http://schemas.microsoft.com/office/drawing/2014/main" id="{3CD61773-3FDA-DCA6-8C27-64A897E013AB}"/>
                    </a:ext>
                  </a:extLst>
                </p:cNvPr>
                <p:cNvSpPr/>
                <p:nvPr/>
              </p:nvSpPr>
              <p:spPr>
                <a:xfrm>
                  <a:off x="4603255" y="2444618"/>
                  <a:ext cx="2377440" cy="54904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B49CB"/>
                </a:solidFill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rPr lang="en" sz="2400" b="1" dirty="0">
                      <a:solidFill>
                        <a:schemeClr val="bg1"/>
                      </a:solidFill>
                      <a:latin typeface="Abadi" panose="020B0604020104020204" pitchFamily="34" charset="0"/>
                      <a:sym typeface="Fira Sans Extra Condensed"/>
                    </a:rPr>
                    <a:t>Data Sources</a:t>
                  </a:r>
                  <a:endParaRPr sz="2400" b="1" dirty="0">
                    <a:solidFill>
                      <a:schemeClr val="bg1"/>
                    </a:solidFill>
                    <a:latin typeface="Abadi" panose="020B0604020104020204" pitchFamily="34" charset="0"/>
                    <a:sym typeface="Fira Sans Extra Condensed"/>
                  </a:endParaRPr>
                </a:p>
              </p:txBody>
            </p:sp>
            <p:cxnSp>
              <p:nvCxnSpPr>
                <p:cNvPr id="19" name="Google Shape;73;p15">
                  <a:extLst>
                    <a:ext uri="{FF2B5EF4-FFF2-40B4-BE49-F238E27FC236}">
                      <a16:creationId xmlns:a16="http://schemas.microsoft.com/office/drawing/2014/main" id="{8C98C88B-DB97-B119-0C2A-FED01309612B}"/>
                    </a:ext>
                  </a:extLst>
                </p:cNvPr>
                <p:cNvCxnSpPr>
                  <a:cxnSpLocks/>
                  <a:stCxn id="8" idx="3"/>
                  <a:endCxn id="7" idx="2"/>
                </p:cNvCxnSpPr>
                <p:nvPr/>
              </p:nvCxnSpPr>
              <p:spPr>
                <a:xfrm rot="5400000">
                  <a:off x="4688186" y="2920390"/>
                  <a:ext cx="783408" cy="1416133"/>
                </a:xfrm>
                <a:prstGeom prst="bentConnector3">
                  <a:avLst>
                    <a:gd name="adj1" fmla="val 50000"/>
                  </a:avLst>
                </a:prstGeom>
                <a:noFill/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" name="Google Shape;76;p15">
                  <a:extLst>
                    <a:ext uri="{FF2B5EF4-FFF2-40B4-BE49-F238E27FC236}">
                      <a16:creationId xmlns:a16="http://schemas.microsoft.com/office/drawing/2014/main" id="{1025A442-526F-004E-FF2C-BF7D04C1BA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H="1">
                  <a:off x="6080182" y="2859741"/>
                  <a:ext cx="772136" cy="1536505"/>
                </a:xfrm>
                <a:prstGeom prst="bentConnector3">
                  <a:avLst>
                    <a:gd name="adj1" fmla="val 50000"/>
                  </a:avLst>
                </a:prstGeom>
                <a:noFill/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pic>
              <p:nvPicPr>
                <p:cNvPr id="45" name="Picture 44" descr="A logo of a planet&#10;&#10;Description automatically generated">
                  <a:extLst>
                    <a:ext uri="{FF2B5EF4-FFF2-40B4-BE49-F238E27FC236}">
                      <a16:creationId xmlns:a16="http://schemas.microsoft.com/office/drawing/2014/main" id="{FE3D2877-9437-4BB5-83E2-85E72E509D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</a:extLst>
                </a:blip>
                <a:srcRect l="14824" t="15384" r="9509" b="13083"/>
                <a:stretch/>
              </p:blipFill>
              <p:spPr>
                <a:xfrm>
                  <a:off x="3810830" y="4162709"/>
                  <a:ext cx="1121987" cy="1060704"/>
                </a:xfrm>
                <a:prstGeom prst="rect">
                  <a:avLst/>
                </a:prstGeom>
              </p:spPr>
            </p:pic>
            <p:sp>
              <p:nvSpPr>
                <p:cNvPr id="53" name="Google Shape;62;p15">
                  <a:extLst>
                    <a:ext uri="{FF2B5EF4-FFF2-40B4-BE49-F238E27FC236}">
                      <a16:creationId xmlns:a16="http://schemas.microsoft.com/office/drawing/2014/main" id="{4C2E1B87-32E3-B00C-F317-22BE8460B7E2}"/>
                    </a:ext>
                  </a:extLst>
                </p:cNvPr>
                <p:cNvSpPr/>
                <p:nvPr/>
              </p:nvSpPr>
              <p:spPr>
                <a:xfrm rot="5400000">
                  <a:off x="6577101" y="3977535"/>
                  <a:ext cx="1305096" cy="1390348"/>
                </a:xfrm>
                <a:prstGeom prst="ellipse">
                  <a:avLst/>
                </a:prstGeom>
                <a:solidFill>
                  <a:srgbClr val="EEEEEE"/>
                </a:solidFill>
                <a:ln w="28575" cap="flat" cmpd="sng">
                  <a:solidFill>
                    <a:srgbClr val="0B49CB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0" tIns="91425" rIns="0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100" b="1">
                    <a:solidFill>
                      <a:schemeClr val="accent4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  <p:pic>
              <p:nvPicPr>
                <p:cNvPr id="47" name="Picture 46" descr="A puzzle with letters on it&#10;&#10;Description automatically generated">
                  <a:extLst>
                    <a:ext uri="{FF2B5EF4-FFF2-40B4-BE49-F238E27FC236}">
                      <a16:creationId xmlns:a16="http://schemas.microsoft.com/office/drawing/2014/main" id="{5D2C9601-63E7-E1FD-EB8F-AC4F072A7A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684955" y="4144091"/>
                  <a:ext cx="1057235" cy="1057235"/>
                </a:xfrm>
                <a:prstGeom prst="rect">
                  <a:avLst/>
                </a:prstGeom>
              </p:spPr>
            </p:pic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763718A3-C4B9-67DB-747D-CDEFCECB1451}"/>
                    </a:ext>
                  </a:extLst>
                </p:cNvPr>
                <p:cNvSpPr txBox="1"/>
                <p:nvPr/>
              </p:nvSpPr>
              <p:spPr>
                <a:xfrm>
                  <a:off x="3603572" y="5415100"/>
                  <a:ext cx="1536505" cy="7234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rPr lang="es-PY" dirty="0">
                      <a:solidFill>
                        <a:srgbClr val="0B49CB"/>
                      </a:solidFill>
                      <a:latin typeface="Abadi" panose="020B0604020104020204" pitchFamily="34" charset="0"/>
                      <a:sym typeface="Fira Sans Extra Condensed"/>
                    </a:rPr>
                    <a:t>S</a:t>
                  </a:r>
                  <a:r>
                    <a:rPr lang="en-US" dirty="0" err="1">
                      <a:solidFill>
                        <a:srgbClr val="0B49CB"/>
                      </a:solidFill>
                      <a:latin typeface="Abadi" panose="020B0604020104020204" pitchFamily="34" charset="0"/>
                      <a:sym typeface="Fira Sans Extra Condensed"/>
                    </a:rPr>
                    <a:t>paceX</a:t>
                  </a:r>
                  <a:r>
                    <a:rPr lang="en-US" dirty="0">
                      <a:solidFill>
                        <a:srgbClr val="0B49CB"/>
                      </a:solidFill>
                      <a:latin typeface="Abadi" panose="020B0604020104020204" pitchFamily="34" charset="0"/>
                      <a:sym typeface="Fira Sans Extra Condensed"/>
                    </a:rPr>
                    <a:t> REST API</a:t>
                  </a: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BC3ECFB9-3896-9386-3930-26664F48D757}"/>
                    </a:ext>
                  </a:extLst>
                </p:cNvPr>
                <p:cNvSpPr txBox="1"/>
                <p:nvPr/>
              </p:nvSpPr>
              <p:spPr>
                <a:xfrm>
                  <a:off x="6151829" y="5412898"/>
                  <a:ext cx="2123485" cy="120032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100"/>
                    <a:buFont typeface="Arial"/>
                    <a:buNone/>
                  </a:pPr>
                  <a:r>
                    <a:rPr lang="en-US" dirty="0">
                      <a:solidFill>
                        <a:schemeClr val="dk1"/>
                      </a:solidFill>
                      <a:latin typeface="Abadi" panose="020B0604020104020204" pitchFamily="34" charset="0"/>
                      <a:ea typeface="Fira Sans Extra Condensed"/>
                      <a:cs typeface="Fira Sans Extra Condensed"/>
                      <a:sym typeface="Fira Sans Extra Condensed"/>
                    </a:rPr>
                    <a:t>Wikipedia’s </a:t>
                  </a:r>
                  <a:r>
                    <a:rPr lang="en-US" dirty="0">
                      <a:solidFill>
                        <a:srgbClr val="0B49CB"/>
                      </a:solidFill>
                      <a:latin typeface="Abadi" panose="020B0604020104020204" pitchFamily="34" charset="0"/>
                      <a:ea typeface="Fira Sans Extra Condensed"/>
                      <a:cs typeface="Fira Sans Extra Condensed"/>
                      <a:sym typeface="Fira Sans Extra Condensed"/>
                    </a:rPr>
                    <a:t>List of Falcon 9 and Falcon Heavy launches </a:t>
                  </a:r>
                  <a:r>
                    <a:rPr lang="en-US" dirty="0">
                      <a:solidFill>
                        <a:schemeClr val="dk1"/>
                      </a:solidFill>
                      <a:latin typeface="Abadi" panose="020B0604020104020204" pitchFamily="34" charset="0"/>
                      <a:ea typeface="Fira Sans Extra Condensed"/>
                      <a:cs typeface="Fira Sans Extra Condensed"/>
                      <a:sym typeface="Fira Sans Extra Condensed"/>
                    </a:rPr>
                    <a:t>page</a:t>
                  </a:r>
                  <a:endParaRPr lang="en-US" sz="1800" dirty="0">
                    <a:solidFill>
                      <a:schemeClr val="dk1"/>
                    </a:solidFill>
                    <a:latin typeface="Abadi" panose="020B0604020104020204" pitchFamily="34" charset="0"/>
                    <a:ea typeface="Fira Sans Extra Condensed"/>
                    <a:cs typeface="Fira Sans Extra Condensed"/>
                    <a:sym typeface="Fira Sans Extra Condensed"/>
                  </a:endParaRPr>
                </a:p>
              </p:txBody>
            </p:sp>
          </p:grpSp>
          <p:sp>
            <p:nvSpPr>
              <p:cNvPr id="61" name="Google Shape;1540;p43">
                <a:extLst>
                  <a:ext uri="{FF2B5EF4-FFF2-40B4-BE49-F238E27FC236}">
                    <a16:creationId xmlns:a16="http://schemas.microsoft.com/office/drawing/2014/main" id="{6D93CBCD-50B3-80D9-4E9C-1318803B6BD4}"/>
                  </a:ext>
                </a:extLst>
              </p:cNvPr>
              <p:cNvSpPr/>
              <p:nvPr/>
            </p:nvSpPr>
            <p:spPr>
              <a:xfrm>
                <a:off x="10709279" y="1731075"/>
                <a:ext cx="557233" cy="2150043"/>
              </a:xfrm>
              <a:prstGeom prst="rect">
                <a:avLst/>
              </a:prstGeom>
              <a:solidFill>
                <a:srgbClr val="C00000"/>
              </a:solidFill>
              <a:ln w="28575" cap="flat" cmpd="sng">
                <a:noFill/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91425" rIns="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bg1"/>
                    </a:solidFill>
                    <a:latin typeface="Abadi" panose="020B0604020104020204" pitchFamily="34" charset="0"/>
                    <a:sym typeface="Fira Sans Extra Condensed"/>
                  </a:rPr>
                  <a:t>02</a:t>
                </a:r>
                <a:endParaRPr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endParaRPr>
              </a:p>
            </p:txBody>
          </p:sp>
        </p:grpSp>
        <p:sp>
          <p:nvSpPr>
            <p:cNvPr id="60" name="Google Shape;1540;p43">
              <a:extLst>
                <a:ext uri="{FF2B5EF4-FFF2-40B4-BE49-F238E27FC236}">
                  <a16:creationId xmlns:a16="http://schemas.microsoft.com/office/drawing/2014/main" id="{605876D8-C5E1-4230-3E77-D64978E88761}"/>
                </a:ext>
              </a:extLst>
            </p:cNvPr>
            <p:cNvSpPr/>
            <p:nvPr/>
          </p:nvSpPr>
          <p:spPr>
            <a:xfrm>
              <a:off x="2492405" y="1731893"/>
              <a:ext cx="555279" cy="4823672"/>
            </a:xfrm>
            <a:prstGeom prst="rect">
              <a:avLst/>
            </a:prstGeom>
            <a:solidFill>
              <a:srgbClr val="C00000"/>
            </a:solidFill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bg1"/>
                  </a:solidFill>
                  <a:latin typeface="Abadi" panose="020B0604020104020204" pitchFamily="34" charset="0"/>
                  <a:sym typeface="Fira Sans Extra Condensed"/>
                </a:rPr>
                <a:t>01</a:t>
              </a:r>
              <a:endParaRPr sz="2000" b="1" dirty="0">
                <a:solidFill>
                  <a:schemeClr val="bg1"/>
                </a:solidFill>
                <a:latin typeface="Abadi" panose="020B0604020104020204" pitchFamily="34" charset="0"/>
                <a:sym typeface="Fira Sans Extra Condense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1808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69EDE0AD-2FCC-DB1F-25D0-105A7B535189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046209AC-460F-F7D1-42CB-A438F58BF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16CC6C9F-8AB5-41F1-A4D9-81581F9D6B6A}"/>
              </a:ext>
            </a:extLst>
          </p:cNvPr>
          <p:cNvSpPr/>
          <p:nvPr/>
        </p:nvSpPr>
        <p:spPr>
          <a:xfrm rot="5400000">
            <a:off x="3706813" y="3114147"/>
            <a:ext cx="524848" cy="696286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https://github.com/NelbaBarreto/applied-data-science-capstone/blob/main/1_jupyter-labs-spacex-data-collection-api.ipynb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1538;p43">
            <a:extLst>
              <a:ext uri="{FF2B5EF4-FFF2-40B4-BE49-F238E27FC236}">
                <a16:creationId xmlns:a16="http://schemas.microsoft.com/office/drawing/2014/main" id="{5C336F1B-CC39-2F29-EF5B-2D3CE0D2C311}"/>
              </a:ext>
            </a:extLst>
          </p:cNvPr>
          <p:cNvSpPr/>
          <p:nvPr/>
        </p:nvSpPr>
        <p:spPr>
          <a:xfrm>
            <a:off x="1406802" y="1908913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Make an API request to get SpaceX launch data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538;p43">
            <a:extLst>
              <a:ext uri="{FF2B5EF4-FFF2-40B4-BE49-F238E27FC236}">
                <a16:creationId xmlns:a16="http://schemas.microsoft.com/office/drawing/2014/main" id="{5D99E8DC-B0D6-6707-2119-6A3BCAA22619}"/>
              </a:ext>
            </a:extLst>
          </p:cNvPr>
          <p:cNvSpPr/>
          <p:nvPr/>
        </p:nvSpPr>
        <p:spPr>
          <a:xfrm>
            <a:off x="1406802" y="3027100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JSON result to a </a:t>
            </a:r>
            <a:r>
              <a:rPr lang="en-US" b="1" dirty="0" err="1">
                <a:solidFill>
                  <a:srgbClr val="0B49CB"/>
                </a:solidFill>
                <a:latin typeface="Abadi" panose="020B0604020104020204" pitchFamily="34" charset="0"/>
              </a:rPr>
              <a:t>DataFrame</a:t>
            </a:r>
            <a:endParaRPr lang="en-US" b="1" dirty="0">
              <a:solidFill>
                <a:srgbClr val="0B49CB"/>
              </a:solidFill>
              <a:latin typeface="Abadi" panose="020B0604020104020204" pitchFamily="34" charset="0"/>
            </a:endParaRPr>
          </a:p>
        </p:txBody>
      </p:sp>
      <p:sp>
        <p:nvSpPr>
          <p:cNvPr id="13" name="Google Shape;1525;p43">
            <a:extLst>
              <a:ext uri="{FF2B5EF4-FFF2-40B4-BE49-F238E27FC236}">
                <a16:creationId xmlns:a16="http://schemas.microsoft.com/office/drawing/2014/main" id="{47251F41-F6D0-A119-C83D-4EFFCCDBFE5B}"/>
              </a:ext>
            </a:extLst>
          </p:cNvPr>
          <p:cNvSpPr/>
          <p:nvPr/>
        </p:nvSpPr>
        <p:spPr>
          <a:xfrm>
            <a:off x="1512322" y="426103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1538;p43">
            <a:extLst>
              <a:ext uri="{FF2B5EF4-FFF2-40B4-BE49-F238E27FC236}">
                <a16:creationId xmlns:a16="http://schemas.microsoft.com/office/drawing/2014/main" id="{5591B551-4A65-B1B7-5BAF-D2FFCF2CCF30}"/>
              </a:ext>
            </a:extLst>
          </p:cNvPr>
          <p:cNvSpPr/>
          <p:nvPr/>
        </p:nvSpPr>
        <p:spPr>
          <a:xfrm>
            <a:off x="1406802" y="4139122"/>
            <a:ext cx="4114800" cy="169218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Iterate through the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rocket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launchpad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 payloads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</a:t>
            </a:r>
            <a:r>
              <a:rPr lang="en-US" b="1" dirty="0">
                <a:solidFill>
                  <a:srgbClr val="C00000"/>
                </a:solidFill>
                <a:latin typeface="Abadi" panose="020B0604020104020204" pitchFamily="34" charset="0"/>
              </a:rPr>
              <a:t>core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columns of the </a:t>
            </a:r>
            <a:r>
              <a:rPr lang="en-US" b="1" dirty="0" err="1">
                <a:solidFill>
                  <a:srgbClr val="0B49CB"/>
                </a:solidFill>
                <a:latin typeface="Abadi" panose="020B0604020104020204" pitchFamily="34" charset="0"/>
              </a:rPr>
              <a:t>DataFrame</a:t>
            </a:r>
            <a:r>
              <a:rPr lang="en-US" b="1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make an API request to obtain additional information about each one to be stored in separate lists</a:t>
            </a:r>
            <a:endParaRPr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5" name="Google Shape;1538;p43">
            <a:extLst>
              <a:ext uri="{FF2B5EF4-FFF2-40B4-BE49-F238E27FC236}">
                <a16:creationId xmlns:a16="http://schemas.microsoft.com/office/drawing/2014/main" id="{21724857-823A-60BA-19AB-3BED655A30CA}"/>
              </a:ext>
            </a:extLst>
          </p:cNvPr>
          <p:cNvSpPr/>
          <p:nvPr/>
        </p:nvSpPr>
        <p:spPr>
          <a:xfrm>
            <a:off x="6684825" y="1906909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Construct the dataset from all the data obtained and create a new </a:t>
            </a:r>
            <a:r>
              <a:rPr lang="en-US" b="1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endParaRPr lang="en-US" b="1" dirty="0">
              <a:solidFill>
                <a:srgbClr val="1C7DDB"/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538;p43">
            <a:extLst>
              <a:ext uri="{FF2B5EF4-FFF2-40B4-BE49-F238E27FC236}">
                <a16:creationId xmlns:a16="http://schemas.microsoft.com/office/drawing/2014/main" id="{6A510CDA-21A2-AAD3-2588-6B1DFFB5CC07}"/>
              </a:ext>
            </a:extLst>
          </p:cNvPr>
          <p:cNvSpPr/>
          <p:nvPr/>
        </p:nvSpPr>
        <p:spPr>
          <a:xfrm>
            <a:off x="6684825" y="3027100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the </a:t>
            </a:r>
            <a:r>
              <a:rPr lang="en-US" b="1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r>
              <a:rPr lang="en-US" b="1" dirty="0">
                <a:solidFill>
                  <a:srgbClr val="1C7DDB"/>
                </a:solidFill>
                <a:latin typeface="Abadi" panose="020B0604020104020204" pitchFamily="34" charset="0"/>
              </a:rPr>
              <a:t> 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only include Falcon 9 launches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1538;p43">
            <a:extLst>
              <a:ext uri="{FF2B5EF4-FFF2-40B4-BE49-F238E27FC236}">
                <a16:creationId xmlns:a16="http://schemas.microsoft.com/office/drawing/2014/main" id="{DA648F88-C20C-B2B7-6558-383FE4928A07}"/>
              </a:ext>
            </a:extLst>
          </p:cNvPr>
          <p:cNvSpPr/>
          <p:nvPr/>
        </p:nvSpPr>
        <p:spPr>
          <a:xfrm>
            <a:off x="6684825" y="4135796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 with missing values in the </a:t>
            </a:r>
            <a:r>
              <a:rPr lang="en-US" b="1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endParaRPr lang="en-US" b="1" dirty="0">
              <a:solidFill>
                <a:srgbClr val="1C7DDB"/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509A0006-60FE-C3F1-6258-EB6FBF315226}"/>
              </a:ext>
            </a:extLst>
          </p:cNvPr>
          <p:cNvCxnSpPr>
            <a:cxnSpLocks/>
          </p:cNvCxnSpPr>
          <p:nvPr/>
        </p:nvCxnSpPr>
        <p:spPr>
          <a:xfrm flipV="1">
            <a:off x="5521602" y="2281813"/>
            <a:ext cx="1163223" cy="2703403"/>
          </a:xfrm>
          <a:prstGeom prst="bentConnector3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7B0E3B5-BABF-A59E-3B3C-BB4AA4BBC3AE}"/>
              </a:ext>
            </a:extLst>
          </p:cNvPr>
          <p:cNvCxnSpPr/>
          <p:nvPr/>
        </p:nvCxnSpPr>
        <p:spPr>
          <a:xfrm>
            <a:off x="3464202" y="2654713"/>
            <a:ext cx="0" cy="372387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4A09197-4290-599A-6C96-C93729503234}"/>
              </a:ext>
            </a:extLst>
          </p:cNvPr>
          <p:cNvCxnSpPr/>
          <p:nvPr/>
        </p:nvCxnSpPr>
        <p:spPr>
          <a:xfrm>
            <a:off x="3464202" y="3772900"/>
            <a:ext cx="0" cy="366222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290EFA-317D-5C59-F2FB-E4AA11166192}"/>
              </a:ext>
            </a:extLst>
          </p:cNvPr>
          <p:cNvCxnSpPr/>
          <p:nvPr/>
        </p:nvCxnSpPr>
        <p:spPr>
          <a:xfrm>
            <a:off x="8742225" y="2656717"/>
            <a:ext cx="0" cy="370383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5275135-9891-3CAB-FF32-682748107CE4}"/>
              </a:ext>
            </a:extLst>
          </p:cNvPr>
          <p:cNvCxnSpPr/>
          <p:nvPr/>
        </p:nvCxnSpPr>
        <p:spPr>
          <a:xfrm>
            <a:off x="8742225" y="3776908"/>
            <a:ext cx="0" cy="358888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6" name="Graphic 55" descr="Play with solid fill">
            <a:extLst>
              <a:ext uri="{FF2B5EF4-FFF2-40B4-BE49-F238E27FC236}">
                <a16:creationId xmlns:a16="http://schemas.microsoft.com/office/drawing/2014/main" id="{73CBB2BF-2ED5-502D-6AA0-79BC62E9BCA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0758" y="1546087"/>
            <a:ext cx="246888" cy="246888"/>
          </a:xfrm>
          <a:prstGeom prst="rect">
            <a:avLst/>
          </a:prstGeom>
        </p:spPr>
      </p:pic>
      <p:pic>
        <p:nvPicPr>
          <p:cNvPr id="58" name="Graphic 57" descr="Stop with solid fill">
            <a:extLst>
              <a:ext uri="{FF2B5EF4-FFF2-40B4-BE49-F238E27FC236}">
                <a16:creationId xmlns:a16="http://schemas.microsoft.com/office/drawing/2014/main" id="{3EBDF448-4D47-865B-195E-B2E1F83BE9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625025" y="4985216"/>
            <a:ext cx="246104" cy="24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0E87DA-8B5F-0DAD-49A9-10E58884F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57DBB-BCDA-4072-8938-AC912D851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BD49C6-ACD6-8C6B-5F03-CD6C9B91DAE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7" name="Google Shape;875;p31">
            <a:extLst>
              <a:ext uri="{FF2B5EF4-FFF2-40B4-BE49-F238E27FC236}">
                <a16:creationId xmlns:a16="http://schemas.microsoft.com/office/drawing/2014/main" id="{27AC0186-18F2-1182-F904-DF0F0E4491C7}"/>
              </a:ext>
            </a:extLst>
          </p:cNvPr>
          <p:cNvSpPr/>
          <p:nvPr/>
        </p:nvSpPr>
        <p:spPr>
          <a:xfrm>
            <a:off x="0" y="6333151"/>
            <a:ext cx="487809" cy="524850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rgbClr val="0B49CB"/>
          </a:solidFill>
          <a:ln>
            <a:solidFill>
              <a:srgbClr val="0B49CB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4" name="Picture 13" descr="A cat silhouette in a circle&#10;&#10;Description automatically generated">
            <a:extLst>
              <a:ext uri="{FF2B5EF4-FFF2-40B4-BE49-F238E27FC236}">
                <a16:creationId xmlns:a16="http://schemas.microsoft.com/office/drawing/2014/main" id="{4C4D0EE9-8DE8-AA8F-F7B9-8267B4B30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9" y="6383681"/>
            <a:ext cx="423789" cy="423789"/>
          </a:xfrm>
          <a:prstGeom prst="rect">
            <a:avLst/>
          </a:prstGeom>
        </p:spPr>
      </p:pic>
      <p:sp>
        <p:nvSpPr>
          <p:cNvPr id="19" name="Google Shape;876;p31">
            <a:extLst>
              <a:ext uri="{FF2B5EF4-FFF2-40B4-BE49-F238E27FC236}">
                <a16:creationId xmlns:a16="http://schemas.microsoft.com/office/drawing/2014/main" id="{C8EA49F2-FB88-42EF-5AD7-6763A82A61A6}"/>
              </a:ext>
            </a:extLst>
          </p:cNvPr>
          <p:cNvSpPr/>
          <p:nvPr/>
        </p:nvSpPr>
        <p:spPr>
          <a:xfrm rot="5400000">
            <a:off x="3706813" y="3114147"/>
            <a:ext cx="524848" cy="696286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C7DDB"/>
          </a:solidFill>
          <a:ln>
            <a:solidFill>
              <a:srgbClr val="1C7DDB"/>
            </a:solidFill>
          </a:ln>
        </p:spPr>
        <p:txBody>
          <a:bodyPr spcFirstLastPara="1" vert="vert270" wrap="square" lIns="91425" tIns="91425" rIns="91425" bIns="91425" anchor="ctr" anchorCtr="0">
            <a:noAutofit/>
          </a:bodyPr>
          <a:lstStyle/>
          <a:p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rgbClr val="EEEEEE"/>
                </a:solidFill>
                <a:latin typeface="Abadi" panose="020B06040201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https://github.com/NelbaBarreto/applied-data-science-capstone/blob/main/2_jupyter-labs-webscraping.ipynb</a:t>
            </a:r>
            <a:endParaRPr lang="en-US" sz="1800" dirty="0">
              <a:solidFill>
                <a:srgbClr val="EEEEEE"/>
              </a:solidFill>
              <a:latin typeface="Abadi" panose="020B06040201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EEEEE"/>
              </a:solidFill>
            </a:endParaRPr>
          </a:p>
        </p:txBody>
      </p:sp>
      <p:sp>
        <p:nvSpPr>
          <p:cNvPr id="2" name="Google Shape;1538;p43">
            <a:extLst>
              <a:ext uri="{FF2B5EF4-FFF2-40B4-BE49-F238E27FC236}">
                <a16:creationId xmlns:a16="http://schemas.microsoft.com/office/drawing/2014/main" id="{0242B880-DFC0-6006-9236-D0AE7CD52E96}"/>
              </a:ext>
            </a:extLst>
          </p:cNvPr>
          <p:cNvSpPr/>
          <p:nvPr/>
        </p:nvSpPr>
        <p:spPr>
          <a:xfrm>
            <a:off x="1223922" y="2032357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Make an API request to get the Falcon9 Wiki page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1538;p43">
            <a:extLst>
              <a:ext uri="{FF2B5EF4-FFF2-40B4-BE49-F238E27FC236}">
                <a16:creationId xmlns:a16="http://schemas.microsoft.com/office/drawing/2014/main" id="{7B3FC67B-2DFD-C690-C6AA-8828884795D3}"/>
              </a:ext>
            </a:extLst>
          </p:cNvPr>
          <p:cNvSpPr/>
          <p:nvPr/>
        </p:nvSpPr>
        <p:spPr>
          <a:xfrm>
            <a:off x="1223922" y="3150544"/>
            <a:ext cx="4114800" cy="745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 from the HTML response</a:t>
            </a:r>
          </a:p>
        </p:txBody>
      </p:sp>
      <p:sp>
        <p:nvSpPr>
          <p:cNvPr id="13" name="Google Shape;1525;p43">
            <a:extLst>
              <a:ext uri="{FF2B5EF4-FFF2-40B4-BE49-F238E27FC236}">
                <a16:creationId xmlns:a16="http://schemas.microsoft.com/office/drawing/2014/main" id="{8A55FB15-C7B6-630C-1623-24D3C2B43A44}"/>
              </a:ext>
            </a:extLst>
          </p:cNvPr>
          <p:cNvSpPr/>
          <p:nvPr/>
        </p:nvSpPr>
        <p:spPr>
          <a:xfrm>
            <a:off x="1329442" y="4384479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1538;p43">
            <a:extLst>
              <a:ext uri="{FF2B5EF4-FFF2-40B4-BE49-F238E27FC236}">
                <a16:creationId xmlns:a16="http://schemas.microsoft.com/office/drawing/2014/main" id="{4C387A63-34AF-0335-86D6-D57758EBDF56}"/>
              </a:ext>
            </a:extLst>
          </p:cNvPr>
          <p:cNvSpPr/>
          <p:nvPr/>
        </p:nvSpPr>
        <p:spPr>
          <a:xfrm>
            <a:off x="1223922" y="4262566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object, find the table that contains the launch records</a:t>
            </a:r>
            <a:endParaRPr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5" name="Google Shape;1538;p43">
            <a:extLst>
              <a:ext uri="{FF2B5EF4-FFF2-40B4-BE49-F238E27FC236}">
                <a16:creationId xmlns:a16="http://schemas.microsoft.com/office/drawing/2014/main" id="{5E1A1BAC-E483-663F-60E5-D9E0D5E45395}"/>
              </a:ext>
            </a:extLst>
          </p:cNvPr>
          <p:cNvSpPr/>
          <p:nvPr/>
        </p:nvSpPr>
        <p:spPr>
          <a:xfrm>
            <a:off x="6501945" y="2030353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Iterate through each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 of the table to extract all column names</a:t>
            </a:r>
            <a:endParaRPr sz="2000" dirty="0"/>
          </a:p>
        </p:txBody>
      </p:sp>
      <p:sp>
        <p:nvSpPr>
          <p:cNvPr id="26" name="Google Shape;1538;p43">
            <a:extLst>
              <a:ext uri="{FF2B5EF4-FFF2-40B4-BE49-F238E27FC236}">
                <a16:creationId xmlns:a16="http://schemas.microsoft.com/office/drawing/2014/main" id="{6C711E88-853B-44D7-63BC-651F00A19D1C}"/>
              </a:ext>
            </a:extLst>
          </p:cNvPr>
          <p:cNvSpPr/>
          <p:nvPr/>
        </p:nvSpPr>
        <p:spPr>
          <a:xfrm>
            <a:off x="6501945" y="3150544"/>
            <a:ext cx="4114800" cy="749808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</a:t>
            </a:r>
            <a:r>
              <a:rPr lang="en-US" b="1" dirty="0" err="1">
                <a:solidFill>
                  <a:srgbClr val="0B49CB"/>
                </a:solidFill>
                <a:latin typeface="Abadi" panose="020B0604020104020204" pitchFamily="34" charset="0"/>
              </a:rPr>
              <a:t>DataFrame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parsing the launch HTML tables</a:t>
            </a:r>
            <a:endParaRPr sz="2000" dirty="0"/>
          </a:p>
        </p:txBody>
      </p: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21AE0851-EFB0-D3E9-88E3-DCC5ADA30E6A}"/>
              </a:ext>
            </a:extLst>
          </p:cNvPr>
          <p:cNvCxnSpPr>
            <a:cxnSpLocks/>
            <a:stCxn id="20" idx="3"/>
            <a:endCxn id="25" idx="1"/>
          </p:cNvCxnSpPr>
          <p:nvPr/>
        </p:nvCxnSpPr>
        <p:spPr>
          <a:xfrm flipV="1">
            <a:off x="5338722" y="2405257"/>
            <a:ext cx="1163223" cy="2232213"/>
          </a:xfrm>
          <a:prstGeom prst="bentConnector3">
            <a:avLst>
              <a:gd name="adj1" fmla="val 50000"/>
            </a:avLst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F41C4AD-0D53-579F-5370-ADAF7D740ACD}"/>
              </a:ext>
            </a:extLst>
          </p:cNvPr>
          <p:cNvCxnSpPr/>
          <p:nvPr/>
        </p:nvCxnSpPr>
        <p:spPr>
          <a:xfrm>
            <a:off x="3281322" y="2778157"/>
            <a:ext cx="0" cy="372387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9C7D7D-364B-3CB1-6FF0-343A44DC9BBB}"/>
              </a:ext>
            </a:extLst>
          </p:cNvPr>
          <p:cNvCxnSpPr/>
          <p:nvPr/>
        </p:nvCxnSpPr>
        <p:spPr>
          <a:xfrm>
            <a:off x="3281322" y="3896344"/>
            <a:ext cx="0" cy="366222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610C9EA-C9A3-711C-8858-87BA86A718E7}"/>
              </a:ext>
            </a:extLst>
          </p:cNvPr>
          <p:cNvCxnSpPr/>
          <p:nvPr/>
        </p:nvCxnSpPr>
        <p:spPr>
          <a:xfrm>
            <a:off x="8559345" y="2780161"/>
            <a:ext cx="0" cy="370383"/>
          </a:xfrm>
          <a:prstGeom prst="straightConnector1">
            <a:avLst/>
          </a:prstGeom>
          <a:ln w="76200">
            <a:solidFill>
              <a:srgbClr val="0B49CB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6" name="Graphic 55" descr="Play with solid fill">
            <a:extLst>
              <a:ext uri="{FF2B5EF4-FFF2-40B4-BE49-F238E27FC236}">
                <a16:creationId xmlns:a16="http://schemas.microsoft.com/office/drawing/2014/main" id="{D388C050-C3E8-A508-82D0-DCF1FFE624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57878" y="1669531"/>
            <a:ext cx="246888" cy="246888"/>
          </a:xfrm>
          <a:prstGeom prst="rect">
            <a:avLst/>
          </a:prstGeom>
        </p:spPr>
      </p:pic>
      <p:pic>
        <p:nvPicPr>
          <p:cNvPr id="58" name="Graphic 57" descr="Stop with solid fill">
            <a:extLst>
              <a:ext uri="{FF2B5EF4-FFF2-40B4-BE49-F238E27FC236}">
                <a16:creationId xmlns:a16="http://schemas.microsoft.com/office/drawing/2014/main" id="{8A7FAECB-D0F0-0614-32B0-3B92589340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36292" y="4024631"/>
            <a:ext cx="246104" cy="24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703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4527</TotalTime>
  <Words>2015</Words>
  <Application>Microsoft Office PowerPoint</Application>
  <PresentationFormat>Widescreen</PresentationFormat>
  <Paragraphs>313</Paragraphs>
  <Slides>48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Fira Sans Extra Condensed</vt:lpstr>
      <vt:lpstr>IBM Plex Mono SemiBold</vt:lpstr>
      <vt:lpstr>Roboto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Nelba Barreto</cp:lastModifiedBy>
  <cp:revision>419</cp:revision>
  <dcterms:created xsi:type="dcterms:W3CDTF">2021-04-29T18:58:34Z</dcterms:created>
  <dcterms:modified xsi:type="dcterms:W3CDTF">2024-02-13T12:00:04Z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